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294" r:id="rId3"/>
    <p:sldId id="1296" r:id="rId4"/>
    <p:sldId id="1298" r:id="rId5"/>
    <p:sldId id="1339" r:id="rId6"/>
    <p:sldId id="1300" r:id="rId7"/>
    <p:sldId id="1301" r:id="rId8"/>
    <p:sldId id="1302" r:id="rId9"/>
    <p:sldId id="1303" r:id="rId10"/>
    <p:sldId id="1452" r:id="rId11"/>
    <p:sldId id="1453" r:id="rId12"/>
    <p:sldId id="1382" r:id="rId13"/>
    <p:sldId id="1383" r:id="rId14"/>
    <p:sldId id="1384" r:id="rId15"/>
    <p:sldId id="1388" r:id="rId16"/>
    <p:sldId id="1387" r:id="rId17"/>
    <p:sldId id="1390" r:id="rId18"/>
    <p:sldId id="1393" r:id="rId19"/>
    <p:sldId id="1394" r:id="rId20"/>
    <p:sldId id="1395" r:id="rId21"/>
    <p:sldId id="1405" r:id="rId22"/>
    <p:sldId id="1406" r:id="rId23"/>
    <p:sldId id="1304" r:id="rId24"/>
    <p:sldId id="1305" r:id="rId25"/>
    <p:sldId id="1306" r:id="rId26"/>
    <p:sldId id="1308" r:id="rId27"/>
    <p:sldId id="1310" r:id="rId28"/>
    <p:sldId id="1311" r:id="rId29"/>
    <p:sldId id="1312" r:id="rId30"/>
    <p:sldId id="1314" r:id="rId31"/>
    <p:sldId id="1337" r:id="rId32"/>
    <p:sldId id="1309" r:id="rId33"/>
    <p:sldId id="1319" r:id="rId34"/>
    <p:sldId id="1322" r:id="rId35"/>
    <p:sldId id="1323" r:id="rId36"/>
    <p:sldId id="1324" r:id="rId37"/>
    <p:sldId id="1325" r:id="rId38"/>
    <p:sldId id="1320" r:id="rId39"/>
    <p:sldId id="1326" r:id="rId40"/>
    <p:sldId id="1327" r:id="rId41"/>
    <p:sldId id="1328" r:id="rId42"/>
    <p:sldId id="1329" r:id="rId43"/>
    <p:sldId id="1330" r:id="rId44"/>
    <p:sldId id="1331" r:id="rId45"/>
    <p:sldId id="1321" r:id="rId46"/>
    <p:sldId id="1047" r:id="rId47"/>
    <p:sldId id="1048" r:id="rId48"/>
    <p:sldId id="1049" r:id="rId49"/>
    <p:sldId id="1050" r:id="rId50"/>
    <p:sldId id="1052" r:id="rId51"/>
    <p:sldId id="1055" r:id="rId52"/>
    <p:sldId id="1056" r:id="rId53"/>
    <p:sldId id="1338" r:id="rId54"/>
    <p:sldId id="1058" r:id="rId55"/>
    <p:sldId id="1059" r:id="rId56"/>
    <p:sldId id="1332" r:id="rId57"/>
    <p:sldId id="1333" r:id="rId58"/>
    <p:sldId id="1334" r:id="rId59"/>
    <p:sldId id="1335" r:id="rId60"/>
    <p:sldId id="1340" r:id="rId61"/>
    <p:sldId id="787" r:id="rId62"/>
    <p:sldId id="788" r:id="rId63"/>
    <p:sldId id="1341" r:id="rId64"/>
    <p:sldId id="1280" r:id="rId65"/>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1"/>
    <p:restoredTop sz="91794"/>
  </p:normalViewPr>
  <p:slideViewPr>
    <p:cSldViewPr>
      <p:cViewPr varScale="1">
        <p:scale>
          <a:sx n="114" d="100"/>
          <a:sy n="114" d="100"/>
        </p:scale>
        <p:origin x="81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26/12/2024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26/12/2024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26/12/2024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26/12/2024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26/12/2024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26/12/2024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26/12/2024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26/12/2024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26/12/2024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26/12/2024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1"/>
            <a:ext cx="10742992" cy="450836"/>
          </a:xfrm>
          <a:prstGeom prst="rect">
            <a:avLst/>
          </a:prstGeom>
        </p:spPr>
        <p:txBody>
          <a:bodyPr lIns="0" tIns="0" rIns="0" bIns="0"/>
          <a:lstStyle>
            <a:lvl1pPr marL="0" indent="0" algn="l" rtl="0">
              <a:buFont typeface="Arial" charset="0"/>
              <a:buNone/>
              <a:defRPr lang="en-GB" sz="3000" b="0" i="0" u="none" strike="noStrike" baseline="0" smtClean="0">
                <a:solidFill>
                  <a:srgbClr val="00326E"/>
                </a:solidFill>
                <a:latin typeface="Arial" charset="0"/>
                <a:ea typeface="Arial" charset="0"/>
                <a:cs typeface="Arial" charset="0"/>
              </a:defRPr>
            </a:lvl1pPr>
          </a:lstStyle>
          <a:p>
            <a:r>
              <a:rPr lang="en-GB"/>
              <a:t>Bulleted list</a:t>
            </a:r>
          </a:p>
        </p:txBody>
      </p:sp>
      <p:sp>
        <p:nvSpPr>
          <p:cNvPr id="9" name="Text Placeholder 8"/>
          <p:cNvSpPr>
            <a:spLocks noGrp="1"/>
          </p:cNvSpPr>
          <p:nvPr>
            <p:ph type="body" sz="quarter" idx="13" hasCustomPrompt="1"/>
          </p:nvPr>
        </p:nvSpPr>
        <p:spPr>
          <a:xfrm>
            <a:off x="719668" y="1512001"/>
            <a:ext cx="10742083" cy="4711700"/>
          </a:xfrm>
          <a:prstGeom prst="rect">
            <a:avLst/>
          </a:prstGeom>
        </p:spPr>
        <p:txBody>
          <a:bodyPr lIns="0" tIns="0" rIns="0" bIns="0"/>
          <a:lstStyle>
            <a:lvl1pPr marL="0" indent="0">
              <a:lnSpc>
                <a:spcPct val="100000"/>
              </a:lnSpc>
              <a:spcAft>
                <a:spcPts val="800"/>
              </a:spcAft>
              <a:buNone/>
              <a:defRPr sz="2100" b="0" i="0" spc="-31" baseline="0">
                <a:solidFill>
                  <a:srgbClr val="343433"/>
                </a:solidFill>
                <a:latin typeface="Arial" charset="0"/>
                <a:ea typeface="Arial" charset="0"/>
                <a:cs typeface="Arial" charset="0"/>
              </a:defRPr>
            </a:lvl1pPr>
            <a:lvl2pPr marL="395990" indent="-395990">
              <a:lnSpc>
                <a:spcPct val="100000"/>
              </a:lnSpc>
              <a:spcBef>
                <a:spcPts val="0"/>
              </a:spcBef>
              <a:spcAft>
                <a:spcPts val="800"/>
              </a:spcAft>
              <a:buClr>
                <a:srgbClr val="0AC8FF"/>
              </a:buClr>
              <a:buSzPct val="100000"/>
              <a:buFont typeface="LucidaGrande" charset="0"/>
              <a:buChar char="•"/>
              <a:tabLst>
                <a:tab pos="395990" algn="l"/>
              </a:tabLst>
              <a:defRPr sz="2100" b="0" i="0">
                <a:solidFill>
                  <a:srgbClr val="343433"/>
                </a:solidFill>
                <a:latin typeface="Arial" charset="0"/>
                <a:ea typeface="Arial" charset="0"/>
                <a:cs typeface="Arial" charset="0"/>
              </a:defRPr>
            </a:lvl2pPr>
            <a:lvl3pPr marL="791980" indent="-395990">
              <a:spcBef>
                <a:spcPts val="400"/>
              </a:spcBef>
              <a:spcAft>
                <a:spcPts val="1400"/>
              </a:spcAft>
              <a:buFont typeface="LucidaGrande" charset="0"/>
              <a:buChar char="-"/>
              <a:defRPr sz="2100" b="0" i="0">
                <a:solidFill>
                  <a:srgbClr val="343433"/>
                </a:solidFill>
                <a:latin typeface="Arial" charset="0"/>
                <a:ea typeface="Arial" charset="0"/>
                <a:cs typeface="Arial" charset="0"/>
              </a:defRPr>
            </a:lvl3pPr>
            <a:lvl4pPr>
              <a:spcAft>
                <a:spcPts val="800"/>
              </a:spcAft>
              <a:defRPr sz="2100" b="0" i="0">
                <a:solidFill>
                  <a:srgbClr val="343433"/>
                </a:solidFill>
                <a:latin typeface="Helvetica Neue LT Std 45 Light" charset="0"/>
                <a:ea typeface="Helvetica Neue LT Std 45 Light" charset="0"/>
                <a:cs typeface="Helvetica Neue LT Std 45 Light" charset="0"/>
              </a:defRPr>
            </a:lvl4pPr>
            <a:lvl5pPr>
              <a:spcAft>
                <a:spcPts val="800"/>
              </a:spcAft>
              <a:defRPr sz="210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p>
            <a:fld id="{5DE7DA32-08EE-2E47-89DC-05D3233974D5}" type="slidenum">
              <a:rPr lang="en-US" smtClean="0"/>
              <a:t>‹#›</a:t>
            </a:fld>
            <a:endParaRPr lang="en-US"/>
          </a:p>
        </p:txBody>
      </p:sp>
    </p:spTree>
    <p:extLst>
      <p:ext uri="{BB962C8B-B14F-4D97-AF65-F5344CB8AC3E}">
        <p14:creationId xmlns:p14="http://schemas.microsoft.com/office/powerpoint/2010/main" val="38610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26/12/2024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Picture 1" descr="Logo PMS Blue">
            <a:extLst>
              <a:ext uri="{FF2B5EF4-FFF2-40B4-BE49-F238E27FC236}">
                <a16:creationId xmlns:a16="http://schemas.microsoft.com/office/drawing/2014/main" id="{52571082-BC42-D480-07AD-01E66F48399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80F413DA-D424-A1C3-F53D-4478451D329C}"/>
              </a:ext>
            </a:extLst>
          </p:cNvPr>
          <p:cNvSpPr txBox="1">
            <a:spLocks noChangeArrowheads="1"/>
          </p:cNvSpPr>
          <p:nvPr/>
        </p:nvSpPr>
        <p:spPr bwMode="auto">
          <a:xfrm>
            <a:off x="983432" y="1835109"/>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Neuroscience-inspired Machine Learning </a:t>
            </a:r>
            <a:br>
              <a:rPr lang="en-GB" sz="3600" dirty="0">
                <a:solidFill>
                  <a:srgbClr val="003D7D"/>
                </a:solidFill>
              </a:rPr>
            </a:br>
            <a:r>
              <a:rPr lang="en-GB" sz="3600" dirty="0">
                <a:solidFill>
                  <a:srgbClr val="003D7D"/>
                </a:solidFill>
              </a:rPr>
              <a:t>and Applications in Neuroscience </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334A575C-B490-0868-F8A4-71381D68C91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8A766831-07B4-583A-56BA-739DDC87A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182350"/>
            <a:ext cx="7557913" cy="5043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1775521" y="6311051"/>
            <a:ext cx="1675459" cy="258532"/>
          </a:xfrm>
          <a:prstGeom prst="rect">
            <a:avLst/>
          </a:prstGeom>
          <a:noFill/>
        </p:spPr>
        <p:txBody>
          <a:bodyPr wrap="none" rtlCol="0">
            <a:spAutoFit/>
          </a:bodyPr>
          <a:lstStyle/>
          <a:p>
            <a:r>
              <a:rPr lang="en-GB" sz="108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9C28-12B5-0AEB-55BF-1B577E0C7F88}"/>
              </a:ext>
            </a:extLst>
          </p:cNvPr>
          <p:cNvSpPr>
            <a:spLocks noGrp="1"/>
          </p:cNvSpPr>
          <p:nvPr>
            <p:ph type="title"/>
          </p:nvPr>
        </p:nvSpPr>
        <p:spPr/>
        <p:txBody>
          <a:bodyPr/>
          <a:lstStyle/>
          <a:p>
            <a:r>
              <a:rPr lang="en-GB" dirty="0"/>
              <a:t>Attention-based models and Transformers</a:t>
            </a:r>
          </a:p>
        </p:txBody>
      </p:sp>
      <p:sp>
        <p:nvSpPr>
          <p:cNvPr id="3" name="Slide Number Placeholder 2">
            <a:extLst>
              <a:ext uri="{FF2B5EF4-FFF2-40B4-BE49-F238E27FC236}">
                <a16:creationId xmlns:a16="http://schemas.microsoft.com/office/drawing/2014/main" id="{B502EC13-59A4-1A07-B399-002B5AD13193}"/>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4" name="Picture 3" descr="A screenshot of a document&#10;&#10;Description automatically generated">
            <a:extLst>
              <a:ext uri="{FF2B5EF4-FFF2-40B4-BE49-F238E27FC236}">
                <a16:creationId xmlns:a16="http://schemas.microsoft.com/office/drawing/2014/main" id="{101BE36F-79BC-AE53-E5FE-10F825D9197E}"/>
              </a:ext>
            </a:extLst>
          </p:cNvPr>
          <p:cNvPicPr>
            <a:picLocks noChangeAspect="1"/>
          </p:cNvPicPr>
          <p:nvPr/>
        </p:nvPicPr>
        <p:blipFill>
          <a:blip r:embed="rId2"/>
          <a:stretch>
            <a:fillRect/>
          </a:stretch>
        </p:blipFill>
        <p:spPr>
          <a:xfrm>
            <a:off x="2495600" y="1412776"/>
            <a:ext cx="6413957" cy="4842248"/>
          </a:xfrm>
          <a:prstGeom prst="rect">
            <a:avLst/>
          </a:prstGeom>
        </p:spPr>
      </p:pic>
    </p:spTree>
    <p:extLst>
      <p:ext uri="{BB962C8B-B14F-4D97-AF65-F5344CB8AC3E}">
        <p14:creationId xmlns:p14="http://schemas.microsoft.com/office/powerpoint/2010/main" val="10708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170" y="2571881"/>
            <a:ext cx="2438400" cy="792480"/>
          </a:xfrm>
          <a:prstGeom prst="rect">
            <a:avLst/>
          </a:prstGeom>
        </p:spPr>
      </p:pic>
    </p:spTree>
    <p:extLst>
      <p:ext uri="{BB962C8B-B14F-4D97-AF65-F5344CB8AC3E}">
        <p14:creationId xmlns:p14="http://schemas.microsoft.com/office/powerpoint/2010/main" val="16020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DBA9-734A-358B-7EFF-0FD71744AC22}"/>
              </a:ext>
            </a:extLst>
          </p:cNvPr>
          <p:cNvSpPr>
            <a:spLocks noGrp="1"/>
          </p:cNvSpPr>
          <p:nvPr>
            <p:ph type="title"/>
          </p:nvPr>
        </p:nvSpPr>
        <p:spPr/>
        <p:txBody>
          <a:bodyPr/>
          <a:lstStyle/>
          <a:p>
            <a:r>
              <a:rPr lang="en-GB" dirty="0"/>
              <a:t>A self-attention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85DBF0-606D-747D-DCF8-A54BF8948ACA}"/>
                  </a:ext>
                </a:extLst>
              </p:cNvPr>
              <p:cNvSpPr>
                <a:spLocks noGrp="1"/>
              </p:cNvSpPr>
              <p:nvPr>
                <p:ph idx="1"/>
              </p:nvPr>
            </p:nvSpPr>
            <p:spPr/>
            <p:txBody>
              <a:bodyPr/>
              <a:lstStyle/>
              <a:p>
                <a:r>
                  <a:rPr lang="en-GB" dirty="0">
                    <a:effectLst/>
                  </a:rPr>
                  <a:t>A self-attention block </a:t>
                </a:r>
                <a14:m>
                  <m:oMath xmlns:m="http://schemas.openxmlformats.org/officeDocument/2006/math">
                    <m:r>
                      <a:rPr lang="en-GB" i="1" dirty="0" smtClean="0">
                        <a:effectLst/>
                        <a:latin typeface="Cambria Math" panose="02040503050406030204" pitchFamily="18" charset="0"/>
                      </a:rPr>
                      <m:t>𝑠𝑎</m:t>
                    </m:r>
                    <m:r>
                      <a:rPr lang="en-GB" i="1" dirty="0" smtClean="0">
                        <a:effectLst/>
                        <a:latin typeface="Cambria Math" panose="02040503050406030204" pitchFamily="18" charset="0"/>
                      </a:rPr>
                      <m:t>[•] </m:t>
                    </m:r>
                  </m:oMath>
                </a14:m>
                <a:r>
                  <a:rPr lang="en-GB" dirty="0">
                    <a:effectLst/>
                  </a:rPr>
                  <a:t>takes </a:t>
                </a:r>
                <a14:m>
                  <m:oMath xmlns:m="http://schemas.openxmlformats.org/officeDocument/2006/math">
                    <m:r>
                      <a:rPr lang="en-GB" i="1" dirty="0" smtClean="0">
                        <a:effectLst/>
                        <a:latin typeface="Cambria Math" panose="02040503050406030204" pitchFamily="18" charset="0"/>
                      </a:rPr>
                      <m:t>𝑁</m:t>
                    </m:r>
                  </m:oMath>
                </a14:m>
                <a:r>
                  <a:rPr lang="en-GB" dirty="0">
                    <a:effectLst/>
                  </a:rPr>
                  <a:t>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each of dimension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 and returns </a:t>
                </a:r>
                <a14:m>
                  <m:oMath xmlns:m="http://schemas.openxmlformats.org/officeDocument/2006/math">
                    <m:r>
                      <a:rPr lang="en-GB" i="1" dirty="0" smtClean="0">
                        <a:effectLst/>
                        <a:latin typeface="Cambria Math" panose="02040503050406030204" pitchFamily="18" charset="0"/>
                      </a:rPr>
                      <m:t>𝑁</m:t>
                    </m:r>
                  </m:oMath>
                </a14:m>
                <a:r>
                  <a:rPr lang="en-GB" dirty="0"/>
                  <a:t> </a:t>
                </a:r>
                <a:r>
                  <a:rPr lang="en-GB" dirty="0">
                    <a:effectLst/>
                  </a:rPr>
                  <a:t>output vectors of the same size. </a:t>
                </a:r>
              </a:p>
              <a:p>
                <a:r>
                  <a:rPr lang="en-GB" dirty="0">
                    <a:effectLst/>
                  </a:rPr>
                  <a:t>In the context of NLP, each of the inputs </a:t>
                </a:r>
                <a14:m>
                  <m:oMath xmlns:m="http://schemas.openxmlformats.org/officeDocument/2006/math">
                    <m:r>
                      <a:rPr lang="en-GB" i="1" dirty="0" smtClean="0">
                        <a:effectLst/>
                        <a:latin typeface="Cambria Math" panose="02040503050406030204" pitchFamily="18" charset="0"/>
                      </a:rPr>
                      <m:t>𝑥</m:t>
                    </m:r>
                    <m:r>
                      <a:rPr lang="en-GB" i="1" baseline="-25000" dirty="0" err="1" smtClean="0">
                        <a:effectLst/>
                        <a:latin typeface="Cambria Math" panose="02040503050406030204" pitchFamily="18" charset="0"/>
                      </a:rPr>
                      <m:t>𝑛</m:t>
                    </m:r>
                  </m:oMath>
                </a14:m>
                <a:r>
                  <a:rPr lang="en-GB" dirty="0">
                    <a:effectLst/>
                  </a:rPr>
                  <a:t> will represent a word or word fragment. </a:t>
                </a:r>
              </a:p>
              <a:p>
                <a:r>
                  <a:rPr lang="en-GB" dirty="0">
                    <a:effectLst/>
                  </a:rPr>
                  <a:t>First, a set of values are computed for each input:</a:t>
                </a:r>
              </a:p>
              <a:p>
                <a:endParaRPr lang="en-GB" dirty="0"/>
              </a:p>
              <a:p>
                <a:r>
                  <a:rPr lang="en-GB" dirty="0"/>
                  <a:t>where </a:t>
                </a:r>
                <a14:m>
                  <m:oMath xmlns:m="http://schemas.openxmlformats.org/officeDocument/2006/math">
                    <m:r>
                      <a:rPr lang="el-GR" i="1" dirty="0" smtClean="0">
                        <a:latin typeface="Cambria Math" panose="02040503050406030204" pitchFamily="18" charset="0"/>
                      </a:rPr>
                      <m:t>𝛽</m:t>
                    </m:r>
                    <m:r>
                      <a:rPr lang="en-GB" i="1" baseline="-25000" dirty="0">
                        <a:latin typeface="Cambria Math" panose="02040503050406030204" pitchFamily="18" charset="0"/>
                      </a:rPr>
                      <m:t>𝑣</m:t>
                    </m:r>
                  </m:oMath>
                </a14:m>
                <a:r>
                  <a:rPr lang="en-GB" dirty="0"/>
                  <a:t> and </a:t>
                </a:r>
                <a14:m>
                  <m:oMath xmlns:m="http://schemas.openxmlformats.org/officeDocument/2006/math">
                    <m:r>
                      <m:rPr>
                        <m:sty m:val="p"/>
                      </m:rPr>
                      <a:rPr lang="el-GR" i="0" dirty="0" smtClean="0">
                        <a:latin typeface="Cambria Math" panose="02040503050406030204" pitchFamily="18" charset="0"/>
                      </a:rPr>
                      <m:t>Ω</m:t>
                    </m:r>
                    <m:r>
                      <a:rPr lang="en-GB" i="1" baseline="-25000" dirty="0">
                        <a:latin typeface="Cambria Math" panose="02040503050406030204" pitchFamily="18" charset="0"/>
                      </a:rPr>
                      <m:t>𝑣</m:t>
                    </m:r>
                  </m:oMath>
                </a14:m>
                <a:r>
                  <a:rPr lang="en-GB" dirty="0"/>
                  <a:t> represent biases and weights, respectively. Then the n</a:t>
                </a:r>
                <a:r>
                  <a:rPr lang="en-GB" baseline="30000" dirty="0"/>
                  <a:t>th</a:t>
                </a:r>
                <a:r>
                  <a:rPr lang="en-GB" dirty="0"/>
                  <a:t> output </a:t>
                </a:r>
                <a14:m>
                  <m:oMath xmlns:m="http://schemas.openxmlformats.org/officeDocument/2006/math">
                    <m:r>
                      <a:rPr lang="en-GB" i="1" dirty="0" smtClean="0">
                        <a:latin typeface="Cambria Math" panose="02040503050406030204" pitchFamily="18" charset="0"/>
                      </a:rPr>
                      <m:t>𝑠𝑎</m:t>
                    </m:r>
                    <m:r>
                      <a:rPr lang="en-GB" i="1" dirty="0">
                        <a:latin typeface="Cambria Math" panose="02040503050406030204" pitchFamily="18" charset="0"/>
                      </a:rPr>
                      <m:t>[</m:t>
                    </m:r>
                    <m:r>
                      <a:rPr lang="en-GB" i="1" dirty="0" err="1">
                        <a:latin typeface="Cambria Math" panose="02040503050406030204" pitchFamily="18" charset="0"/>
                      </a:rPr>
                      <m:t>𝑥𝑛</m:t>
                    </m:r>
                    <m:r>
                      <a:rPr lang="en-GB" i="1" dirty="0">
                        <a:latin typeface="Cambria Math" panose="02040503050406030204" pitchFamily="18" charset="0"/>
                      </a:rPr>
                      <m:t>] </m:t>
                    </m:r>
                  </m:oMath>
                </a14:m>
                <a:r>
                  <a:rPr lang="en-GB" dirty="0"/>
                  <a:t>is a weighted sum of all the values </a:t>
                </a:r>
                <a:r>
                  <a:rPr lang="en-GB" dirty="0" err="1"/>
                  <a:t>v</a:t>
                </a:r>
                <a:r>
                  <a:rPr lang="en-GB" baseline="-25000" dirty="0" err="1"/>
                  <a:t>n</a:t>
                </a:r>
                <a:r>
                  <a:rPr lang="en-GB" dirty="0"/>
                  <a:t>:</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885DBF0-606D-747D-DCF8-A54BF8948ACA}"/>
                  </a:ext>
                </a:extLst>
              </p:cNvPr>
              <p:cNvSpPr>
                <a:spLocks noGrp="1" noRot="1" noChangeAspect="1" noMove="1" noResize="1" noEditPoints="1" noAdjustHandles="1" noChangeArrowheads="1" noChangeShapeType="1" noTextEdit="1"/>
              </p:cNvSpPr>
              <p:nvPr>
                <p:ph idx="1"/>
              </p:nvPr>
            </p:nvSpPr>
            <p:spPr>
              <a:blipFill>
                <a:blip r:embed="rId2"/>
                <a:stretch>
                  <a:fillRect l="-772" t="-1223" r="-15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2195A31-64A9-F98C-AD1D-D06B384BDB0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pic>
        <p:nvPicPr>
          <p:cNvPr id="7" name="Picture 6">
            <a:extLst>
              <a:ext uri="{FF2B5EF4-FFF2-40B4-BE49-F238E27FC236}">
                <a16:creationId xmlns:a16="http://schemas.microsoft.com/office/drawing/2014/main" id="{F4473CA0-9BE6-36BE-3A00-3D432FB53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627" y="3429000"/>
            <a:ext cx="2743200" cy="701040"/>
          </a:xfrm>
          <a:prstGeom prst="rect">
            <a:avLst/>
          </a:prstGeom>
        </p:spPr>
      </p:pic>
      <p:pic>
        <p:nvPicPr>
          <p:cNvPr id="9" name="Picture 8">
            <a:extLst>
              <a:ext uri="{FF2B5EF4-FFF2-40B4-BE49-F238E27FC236}">
                <a16:creationId xmlns:a16="http://schemas.microsoft.com/office/drawing/2014/main" id="{6563FC61-0BBD-FA5D-7FB3-1B0E29266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240" y="5147627"/>
            <a:ext cx="3779520" cy="883920"/>
          </a:xfrm>
          <a:prstGeom prst="rect">
            <a:avLst/>
          </a:prstGeom>
        </p:spPr>
      </p:pic>
      <p:sp>
        <p:nvSpPr>
          <p:cNvPr id="5" name="TextBox 4">
            <a:extLst>
              <a:ext uri="{FF2B5EF4-FFF2-40B4-BE49-F238E27FC236}">
                <a16:creationId xmlns:a16="http://schemas.microsoft.com/office/drawing/2014/main" id="{AFFEF73F-A7E4-A789-9A5A-5CD9E7252AF8}"/>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62838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72C1-D934-90F5-1DF2-F8A0E1A6DF6C}"/>
              </a:ext>
            </a:extLst>
          </p:cNvPr>
          <p:cNvSpPr>
            <a:spLocks noGrp="1"/>
          </p:cNvSpPr>
          <p:nvPr>
            <p:ph type="title"/>
          </p:nvPr>
        </p:nvSpPr>
        <p:spPr/>
        <p:txBody>
          <a:bodyPr/>
          <a:lstStyle/>
          <a:p>
            <a:r>
              <a:rPr lang="en-GB" dirty="0"/>
              <a:t>Self-attention*</a:t>
            </a:r>
          </a:p>
        </p:txBody>
      </p:sp>
      <p:sp>
        <p:nvSpPr>
          <p:cNvPr id="3" name="Slide Number Placeholder 2">
            <a:extLst>
              <a:ext uri="{FF2B5EF4-FFF2-40B4-BE49-F238E27FC236}">
                <a16:creationId xmlns:a16="http://schemas.microsoft.com/office/drawing/2014/main" id="{978965F4-678D-3317-0CB5-83AE41C9787F}"/>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dirty="0"/>
          </a:p>
        </p:txBody>
      </p:sp>
      <p:pic>
        <p:nvPicPr>
          <p:cNvPr id="5" name="Picture 4" descr="Chart&#10;&#10;Description automatically generated">
            <a:extLst>
              <a:ext uri="{FF2B5EF4-FFF2-40B4-BE49-F238E27FC236}">
                <a16:creationId xmlns:a16="http://schemas.microsoft.com/office/drawing/2014/main" id="{03AFB6E3-4F61-750B-11B6-F0264DE51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71" y="1355170"/>
            <a:ext cx="9892889" cy="3802022"/>
          </a:xfrm>
          <a:prstGeom prst="rect">
            <a:avLst/>
          </a:prstGeom>
        </p:spPr>
      </p:pic>
      <p:sp>
        <p:nvSpPr>
          <p:cNvPr id="4" name="TextBox 3">
            <a:extLst>
              <a:ext uri="{FF2B5EF4-FFF2-40B4-BE49-F238E27FC236}">
                <a16:creationId xmlns:a16="http://schemas.microsoft.com/office/drawing/2014/main" id="{9C682CE2-AE62-0058-D880-A035349FC68D}"/>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70465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DF91-9AE6-781F-AE85-76BA1BB41D42}"/>
              </a:ext>
            </a:extLst>
          </p:cNvPr>
          <p:cNvSpPr>
            <a:spLocks noGrp="1"/>
          </p:cNvSpPr>
          <p:nvPr>
            <p:ph type="title"/>
          </p:nvPr>
        </p:nvSpPr>
        <p:spPr/>
        <p:txBody>
          <a:bodyPr/>
          <a:lstStyle/>
          <a:p>
            <a:r>
              <a:rPr lang="en-GB" dirty="0"/>
              <a:t>Computing attention weights**</a:t>
            </a:r>
          </a:p>
        </p:txBody>
      </p:sp>
      <p:sp>
        <p:nvSpPr>
          <p:cNvPr id="3" name="Slide Number Placeholder 2">
            <a:extLst>
              <a:ext uri="{FF2B5EF4-FFF2-40B4-BE49-F238E27FC236}">
                <a16:creationId xmlns:a16="http://schemas.microsoft.com/office/drawing/2014/main" id="{DFAFF139-C335-63B6-8140-3AA4572EF743}"/>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dirty="0"/>
          </a:p>
        </p:txBody>
      </p:sp>
      <p:pic>
        <p:nvPicPr>
          <p:cNvPr id="5" name="Picture 4" descr="Diagram&#10;&#10;Description automatically generated">
            <a:extLst>
              <a:ext uri="{FF2B5EF4-FFF2-40B4-BE49-F238E27FC236}">
                <a16:creationId xmlns:a16="http://schemas.microsoft.com/office/drawing/2014/main" id="{CCD99BDD-4D68-3B07-20DF-235985749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340" y="1040348"/>
            <a:ext cx="7396504" cy="5442862"/>
          </a:xfrm>
          <a:prstGeom prst="rect">
            <a:avLst/>
          </a:prstGeom>
        </p:spPr>
      </p:pic>
      <p:sp>
        <p:nvSpPr>
          <p:cNvPr id="6" name="TextBox 5">
            <a:extLst>
              <a:ext uri="{FF2B5EF4-FFF2-40B4-BE49-F238E27FC236}">
                <a16:creationId xmlns:a16="http://schemas.microsoft.com/office/drawing/2014/main" id="{0C024F52-BA05-2F45-41DF-337065D6DD92}"/>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493921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DB06-6AEB-A871-BC2D-7F8F1FFCDF53}"/>
              </a:ext>
            </a:extLst>
          </p:cNvPr>
          <p:cNvSpPr>
            <a:spLocks noGrp="1"/>
          </p:cNvSpPr>
          <p:nvPr>
            <p:ph type="title"/>
          </p:nvPr>
        </p:nvSpPr>
        <p:spPr/>
        <p:txBody>
          <a:bodyPr/>
          <a:lstStyle/>
          <a:p>
            <a:r>
              <a:rPr lang="en-GB" dirty="0"/>
              <a:t>Computing 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675B8B-1C73-9975-A170-5C94518A3FD0}"/>
                  </a:ext>
                </a:extLst>
              </p:cNvPr>
              <p:cNvSpPr>
                <a:spLocks noGrp="1"/>
              </p:cNvSpPr>
              <p:nvPr>
                <p:ph idx="1"/>
              </p:nvPr>
            </p:nvSpPr>
            <p:spPr/>
            <p:txBody>
              <a:bodyPr/>
              <a:lstStyle/>
              <a:p>
                <a:r>
                  <a:rPr lang="en-GB" dirty="0">
                    <a:effectLst/>
                  </a:rPr>
                  <a:t>To compute the attention, we apply two more linear transformations to the inputs:</a:t>
                </a:r>
              </a:p>
              <a:p>
                <a:endParaRPr lang="en-GB" dirty="0"/>
              </a:p>
              <a:p>
                <a:endParaRPr lang="en-GB" dirty="0">
                  <a:effectLst/>
                </a:endParaRPr>
              </a:p>
              <a:p>
                <a:r>
                  <a:rPr lang="en-GB" dirty="0">
                    <a:effectLst/>
                  </a:rPr>
                  <a:t>where </a:t>
                </a:r>
                <a14:m>
                  <m:oMath xmlns:m="http://schemas.openxmlformats.org/officeDocument/2006/math">
                    <m:r>
                      <a:rPr lang="en-GB" i="1" dirty="0" smtClean="0">
                        <a:effectLst/>
                        <a:latin typeface="Cambria Math" panose="02040503050406030204" pitchFamily="18" charset="0"/>
                      </a:rPr>
                      <m:t>𝑞</m:t>
                    </m:r>
                    <m:r>
                      <a:rPr lang="en-GB" i="1" baseline="-25000" dirty="0" err="1" smtClean="0">
                        <a:effectLst/>
                        <a:latin typeface="Cambria Math" panose="02040503050406030204" pitchFamily="18" charset="0"/>
                      </a:rPr>
                      <m:t>𝑛</m:t>
                    </m:r>
                  </m:oMath>
                </a14:m>
                <a:r>
                  <a:rPr lang="en-GB" dirty="0">
                    <a:effectLst/>
                  </a:rPr>
                  <a:t> and </a:t>
                </a:r>
                <a14:m>
                  <m:oMath xmlns:m="http://schemas.openxmlformats.org/officeDocument/2006/math">
                    <m:r>
                      <a:rPr lang="en-GB" i="1" dirty="0" smtClean="0">
                        <a:effectLst/>
                        <a:latin typeface="Cambria Math" panose="02040503050406030204" pitchFamily="18" charset="0"/>
                      </a:rPr>
                      <m:t>𝑘</m:t>
                    </m:r>
                    <m:r>
                      <a:rPr lang="en-GB" i="1" baseline="-25000" dirty="0" smtClean="0">
                        <a:effectLst/>
                        <a:latin typeface="Cambria Math" panose="02040503050406030204" pitchFamily="18" charset="0"/>
                      </a:rPr>
                      <m:t>𝑘</m:t>
                    </m:r>
                  </m:oMath>
                </a14:m>
                <a:r>
                  <a:rPr lang="en-GB" dirty="0">
                    <a:effectLst/>
                  </a:rPr>
                  <a:t> are referred to as queries and keys, respectively. Then we compute dot </a:t>
                </a:r>
                <a:r>
                  <a:rPr lang="en-GB" dirty="0"/>
                  <a:t>products between the queries and keys and pass the results through a </a:t>
                </a:r>
                <a:r>
                  <a:rPr lang="en-GB" dirty="0" err="1"/>
                  <a:t>softmax</a:t>
                </a:r>
                <a:r>
                  <a:rPr lang="en-GB" dirty="0"/>
                  <a:t> function.</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FE675B8B-1C73-9975-A170-5C94518A3FD0}"/>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52D492-21A5-ED17-83F3-B948DAFFCEB5}"/>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pic>
        <p:nvPicPr>
          <p:cNvPr id="6" name="Picture 5" descr="Schematic&#10;&#10;Description automatically generated with low confidence">
            <a:extLst>
              <a:ext uri="{FF2B5EF4-FFF2-40B4-BE49-F238E27FC236}">
                <a16:creationId xmlns:a16="http://schemas.microsoft.com/office/drawing/2014/main" id="{5BA317E4-F143-70FF-4C1D-949CCE264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075" y="1715094"/>
            <a:ext cx="3208764" cy="1201688"/>
          </a:xfrm>
          <a:prstGeom prst="rect">
            <a:avLst/>
          </a:prstGeom>
        </p:spPr>
      </p:pic>
      <p:pic>
        <p:nvPicPr>
          <p:cNvPr id="8" name="Picture 7" descr="Text&#10;&#10;Description automatically generated">
            <a:extLst>
              <a:ext uri="{FF2B5EF4-FFF2-40B4-BE49-F238E27FC236}">
                <a16:creationId xmlns:a16="http://schemas.microsoft.com/office/drawing/2014/main" id="{60D2B642-98AE-F39E-999A-242753856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075" y="4565150"/>
            <a:ext cx="4826942" cy="1824538"/>
          </a:xfrm>
          <a:prstGeom prst="rect">
            <a:avLst/>
          </a:prstGeom>
        </p:spPr>
      </p:pic>
      <p:sp>
        <p:nvSpPr>
          <p:cNvPr id="5" name="TextBox 4">
            <a:extLst>
              <a:ext uri="{FF2B5EF4-FFF2-40B4-BE49-F238E27FC236}">
                <a16:creationId xmlns:a16="http://schemas.microsoft.com/office/drawing/2014/main" id="{DACE96E7-337D-1148-DF90-F04E21566E69}"/>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15054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323345"/>
            <a:ext cx="8724691" cy="5058407"/>
          </a:xfrm>
          <a:prstGeom prst="rect">
            <a:avLst/>
          </a:prstGeom>
        </p:spPr>
      </p:pic>
      <p:sp>
        <p:nvSpPr>
          <p:cNvPr id="4" name="TextBox 3">
            <a:extLst>
              <a:ext uri="{FF2B5EF4-FFF2-40B4-BE49-F238E27FC236}">
                <a16:creationId xmlns:a16="http://schemas.microsoft.com/office/drawing/2014/main" id="{55ECFE4F-B62A-DF3D-ABB7-693CF1CD569C}"/>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9167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9" y="981728"/>
            <a:ext cx="6653539" cy="5366770"/>
          </a:xfrm>
          <a:prstGeom prst="rect">
            <a:avLst/>
          </a:prstGeom>
        </p:spPr>
      </p:pic>
      <p:sp>
        <p:nvSpPr>
          <p:cNvPr id="2" name="TextBox 1">
            <a:extLst>
              <a:ext uri="{FF2B5EF4-FFF2-40B4-BE49-F238E27FC236}">
                <a16:creationId xmlns:a16="http://schemas.microsoft.com/office/drawing/2014/main" id="{92679140-D320-6F08-2C17-0ABCB645F9C5}"/>
              </a:ext>
            </a:extLst>
          </p:cNvPr>
          <p:cNvSpPr txBox="1"/>
          <p:nvPr/>
        </p:nvSpPr>
        <p:spPr>
          <a:xfrm>
            <a:off x="627884" y="6551613"/>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51588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500AA-2CA9-734A-E2FE-74C97F9FEC3D}"/>
              </a:ext>
            </a:extLst>
          </p:cNvPr>
          <p:cNvSpPr>
            <a:spLocks noGrp="1"/>
          </p:cNvSpPr>
          <p:nvPr>
            <p:ph type="title"/>
          </p:nvPr>
        </p:nvSpPr>
        <p:spPr/>
        <p:txBody>
          <a:bodyPr/>
          <a:lstStyle/>
          <a:p>
            <a:r>
              <a:rPr lang="en-GB" dirty="0"/>
              <a:t>Transformer layers*</a:t>
            </a:r>
          </a:p>
        </p:txBody>
      </p:sp>
      <p:sp>
        <p:nvSpPr>
          <p:cNvPr id="3" name="Content Placeholder 2">
            <a:extLst>
              <a:ext uri="{FF2B5EF4-FFF2-40B4-BE49-F238E27FC236}">
                <a16:creationId xmlns:a16="http://schemas.microsoft.com/office/drawing/2014/main" id="{03453EF6-67E1-64F9-671C-6F2D0B208894}"/>
              </a:ext>
            </a:extLst>
          </p:cNvPr>
          <p:cNvSpPr>
            <a:spLocks noGrp="1"/>
          </p:cNvSpPr>
          <p:nvPr>
            <p:ph idx="1"/>
          </p:nvPr>
        </p:nvSpPr>
        <p:spPr/>
        <p:txBody>
          <a:bodyPr/>
          <a:lstStyle/>
          <a:p>
            <a:r>
              <a:rPr lang="en-GB" dirty="0">
                <a:effectLst/>
              </a:rPr>
              <a:t>Self-attention is just one part of a larger transformer layer. This consists of a multi-head self-attention unit (which allows the word representations to interact with each other) followed by a fully connected network </a:t>
            </a:r>
            <a:r>
              <a:rPr lang="en-GB" dirty="0" err="1">
                <a:effectLst/>
              </a:rPr>
              <a:t>mlp</a:t>
            </a:r>
            <a:r>
              <a:rPr lang="en-GB" dirty="0">
                <a:effectLst/>
              </a:rPr>
              <a:t>[x•] (that operates separately on each word).</a:t>
            </a:r>
          </a:p>
          <a:p>
            <a:r>
              <a:rPr lang="en-GB" dirty="0">
                <a:effectLst/>
              </a:rPr>
              <a:t>Both units are residual networks (i.e., their output is added back to the original input).</a:t>
            </a:r>
          </a:p>
          <a:p>
            <a:r>
              <a:rPr lang="en-GB" dirty="0">
                <a:effectLst/>
              </a:rPr>
              <a:t>In addition, it is typical to add a </a:t>
            </a:r>
            <a:r>
              <a:rPr lang="en-GB" dirty="0" err="1">
                <a:effectLst/>
              </a:rPr>
              <a:t>LayerNorm</a:t>
            </a:r>
            <a:r>
              <a:rPr lang="en-GB" dirty="0">
                <a:effectLst/>
              </a:rPr>
              <a:t> operation after both the self-attention and fully connected networks. </a:t>
            </a:r>
          </a:p>
          <a:p>
            <a:r>
              <a:rPr lang="en-GB" dirty="0">
                <a:effectLst/>
              </a:rPr>
              <a:t>This is similar to </a:t>
            </a:r>
            <a:r>
              <a:rPr lang="en-GB" dirty="0" err="1">
                <a:effectLst/>
              </a:rPr>
              <a:t>BatchNorm</a:t>
            </a:r>
            <a:r>
              <a:rPr lang="en-GB" dirty="0">
                <a:effectLst/>
              </a:rPr>
              <a:t> but uses statistics across the tokens within a single input sequence to perform the normalization.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01B7B67A-E9B8-EE4B-FDB9-FE5A1053E68E}"/>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
        <p:nvSpPr>
          <p:cNvPr id="6" name="TextBox 5">
            <a:extLst>
              <a:ext uri="{FF2B5EF4-FFF2-40B4-BE49-F238E27FC236}">
                <a16:creationId xmlns:a16="http://schemas.microsoft.com/office/drawing/2014/main" id="{D085078D-CAB1-3E02-A1E9-32A50A11C212}"/>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90609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r>
              <a:rPr lang="en-GB" sz="2400" dirty="0"/>
              <a:t>Neuroscience could help to provide a systems neuroscience-level view of the brain.</a:t>
            </a:r>
          </a:p>
          <a:p>
            <a:r>
              <a:rPr lang="en-GB" sz="2400" dirty="0"/>
              <a:t>It can help view the network, architecture, functions, and representations the brain utilises. </a:t>
            </a:r>
          </a:p>
          <a:p>
            <a:r>
              <a:rPr lang="en-GB" sz="2400" dirty="0"/>
              <a:t>The precise mechanisms by which the processes/interactions are physically realised in a biological substrate are often less relevant at the implementation level (of AI models). </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6014"/>
            <a:ext cx="9505056" cy="2996887"/>
          </a:xfrm>
          <a:prstGeom prst="rect">
            <a:avLst/>
          </a:prstGeom>
        </p:spPr>
      </p:pic>
      <p:sp>
        <p:nvSpPr>
          <p:cNvPr id="6" name="TextBox 5">
            <a:extLst>
              <a:ext uri="{FF2B5EF4-FFF2-40B4-BE49-F238E27FC236}">
                <a16:creationId xmlns:a16="http://schemas.microsoft.com/office/drawing/2014/main" id="{EADB9072-934F-6606-FC15-E0F5D1A9DE7A}"/>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pic>
        <p:nvPicPr>
          <p:cNvPr id="8" name="Picture 7" descr="A computer screen shot of a computer&#10;&#10;Description automatically generated">
            <a:extLst>
              <a:ext uri="{FF2B5EF4-FFF2-40B4-BE49-F238E27FC236}">
                <a16:creationId xmlns:a16="http://schemas.microsoft.com/office/drawing/2014/main" id="{A2B341F7-A24A-85B3-2099-63B833580034}"/>
              </a:ext>
            </a:extLst>
          </p:cNvPr>
          <p:cNvPicPr>
            <a:picLocks noChangeAspect="1"/>
          </p:cNvPicPr>
          <p:nvPr/>
        </p:nvPicPr>
        <p:blipFill rotWithShape="1">
          <a:blip r:embed="rId3"/>
          <a:srcRect l="10427" t="66538" r="4314"/>
          <a:stretch/>
        </p:blipFill>
        <p:spPr>
          <a:xfrm>
            <a:off x="1631504" y="4095373"/>
            <a:ext cx="8380223" cy="2302325"/>
          </a:xfrm>
          <a:prstGeom prst="rect">
            <a:avLst/>
          </a:prstGeom>
        </p:spPr>
      </p:pic>
    </p:spTree>
    <p:extLst>
      <p:ext uri="{BB962C8B-B14F-4D97-AF65-F5344CB8AC3E}">
        <p14:creationId xmlns:p14="http://schemas.microsoft.com/office/powerpoint/2010/main" val="1222478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sz="2400" dirty="0"/>
              <a:t>Bidirectional Encoder Representations from Transformers (BERT)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language statistics.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sp>
        <p:nvSpPr>
          <p:cNvPr id="5" name="TextBox 4">
            <a:extLst>
              <a:ext uri="{FF2B5EF4-FFF2-40B4-BE49-F238E27FC236}">
                <a16:creationId xmlns:a16="http://schemas.microsoft.com/office/drawing/2014/main" id="{CB921560-77EF-7783-66BC-289FE4EE4995}"/>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26154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Tree>
    <p:extLst>
      <p:ext uri="{BB962C8B-B14F-4D97-AF65-F5344CB8AC3E}">
        <p14:creationId xmlns:p14="http://schemas.microsoft.com/office/powerpoint/2010/main" val="301644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characterised by a remarkable ability to maintain and manipulate information within an active store, known as working memory. This memory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4D9C6444-C90A-7A4F-B6E8-6EE4EA8D66DB}"/>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7170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
        <p:nvSpPr>
          <p:cNvPr id="6" name="TextBox 5">
            <a:extLst>
              <a:ext uri="{FF2B5EF4-FFF2-40B4-BE49-F238E27FC236}">
                <a16:creationId xmlns:a16="http://schemas.microsoft.com/office/drawing/2014/main" id="{AA6F5EC9-E5E0-E6E5-EE5A-0A2B002F5544}"/>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
        <p:nvSpPr>
          <p:cNvPr id="6" name="TextBox 5">
            <a:extLst>
              <a:ext uri="{FF2B5EF4-FFF2-40B4-BE49-F238E27FC236}">
                <a16:creationId xmlns:a16="http://schemas.microsoft.com/office/drawing/2014/main" id="{0A4682AD-5CBD-D0D7-8D6B-F1B1C9A2DF85}"/>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0" y="1307659"/>
            <a:ext cx="7259924" cy="4882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1602701" y="6381750"/>
            <a:ext cx="8295322"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 </a:t>
            </a:r>
            <a:r>
              <a:rPr lang="en-GB" sz="1000" dirty="0" err="1">
                <a:solidFill>
                  <a:srgbClr val="222222"/>
                </a:solidFill>
                <a:latin typeface="Gill Sans MT" panose="020B0502020104020203" pitchFamily="34" charset="77"/>
              </a:rPr>
              <a:t>Myszczynska</a:t>
            </a:r>
            <a:r>
              <a:rPr lang="en-GB" sz="1000" dirty="0">
                <a:solidFill>
                  <a:srgbClr val="222222"/>
                </a:solidFill>
                <a:latin typeface="Gill Sans MT" panose="020B0502020104020203" pitchFamily="34" charset="77"/>
              </a:rPr>
              <a:t>, M.A., </a:t>
            </a:r>
            <a:r>
              <a:rPr lang="en-GB" sz="1000" dirty="0" err="1">
                <a:solidFill>
                  <a:srgbClr val="222222"/>
                </a:solidFill>
                <a:latin typeface="Gill Sans MT" panose="020B0502020104020203" pitchFamily="34" charset="77"/>
              </a:rPr>
              <a:t>Ojamies</a:t>
            </a:r>
            <a:r>
              <a:rPr lang="en-GB" sz="1000" dirty="0">
                <a:solidFill>
                  <a:srgbClr val="222222"/>
                </a:solidFill>
                <a:latin typeface="Gill Sans MT" panose="020B0502020104020203" pitchFamily="34" charset="77"/>
              </a:rPr>
              <a:t>, P.N., Lacoste, A.M.B.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Applications of machine learning to diagnosis and treatment of neurodegenerative diseases. </a:t>
            </a:r>
            <a:r>
              <a:rPr lang="en-GB" sz="1000" i="1" dirty="0">
                <a:solidFill>
                  <a:srgbClr val="222222"/>
                </a:solidFill>
                <a:latin typeface="Gill Sans MT" panose="020B0502020104020203" pitchFamily="34" charset="77"/>
              </a:rPr>
              <a:t>Nat Rev Neurol</a:t>
            </a:r>
            <a:r>
              <a:rPr lang="en-GB" sz="1000" dirty="0">
                <a:solidFill>
                  <a:srgbClr val="222222"/>
                </a:solidFill>
                <a:latin typeface="Gill Sans MT" panose="020B0502020104020203" pitchFamily="34" charset="77"/>
              </a:rPr>
              <a:t>16, 440–456 (2020).</a:t>
            </a:r>
            <a:endParaRPr lang="en-GB" sz="1000" dirty="0">
              <a:latin typeface="Gill Sans MT" panose="020B0502020104020203" pitchFamily="34" charset="77"/>
            </a:endParaRPr>
          </a:p>
        </p:txBody>
      </p:sp>
    </p:spTree>
    <p:extLst>
      <p:ext uri="{BB962C8B-B14F-4D97-AF65-F5344CB8AC3E}">
        <p14:creationId xmlns:p14="http://schemas.microsoft.com/office/powerpoint/2010/main" val="1781349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198606"/>
            <a:ext cx="9326880" cy="4270895"/>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1516292" y="5552011"/>
            <a:ext cx="1116011" cy="246221"/>
          </a:xfrm>
          <a:prstGeom prst="rect">
            <a:avLst/>
          </a:prstGeom>
          <a:noFill/>
        </p:spPr>
        <p:txBody>
          <a:bodyPr wrap="none" rtlCol="0">
            <a:spAutoFit/>
          </a:bodyPr>
          <a:lstStyle/>
          <a:p>
            <a:r>
              <a:rPr lang="en-GB" sz="1000" dirty="0">
                <a:latin typeface="Gill Sans MT" panose="020B0502020104020203" pitchFamily="34" charset="77"/>
                <a:cs typeface="Arial" panose="020B0604020202020204" pitchFamily="34" charset="0"/>
              </a:rPr>
              <a:t>(J. Li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2025). </a:t>
            </a:r>
          </a:p>
        </p:txBody>
      </p:sp>
    </p:spTree>
    <p:extLst>
      <p:ext uri="{BB962C8B-B14F-4D97-AF65-F5344CB8AC3E}">
        <p14:creationId xmlns:p14="http://schemas.microsoft.com/office/powerpoint/2010/main" val="360666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59912"/>
            <a:ext cx="7243852" cy="4575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740355" y="6160152"/>
            <a:ext cx="8503306"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Wang, C., Li, Y., </a:t>
            </a:r>
            <a:r>
              <a:rPr lang="en-GB" sz="1000" dirty="0" err="1">
                <a:solidFill>
                  <a:srgbClr val="222222"/>
                </a:solidFill>
                <a:latin typeface="Gill Sans MT" panose="020B0502020104020203" pitchFamily="34" charset="77"/>
              </a:rPr>
              <a:t>Tsuboshita</a:t>
            </a:r>
            <a:r>
              <a:rPr lang="en-GB" sz="1000" dirty="0">
                <a:solidFill>
                  <a:srgbClr val="222222"/>
                </a:solidFill>
                <a:latin typeface="Gill Sans MT" panose="020B0502020104020203" pitchFamily="34" charset="77"/>
              </a:rPr>
              <a:t>, Y.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 high-generalizability machine learning framework for predicting the progression of Alzheimer’s disease using limited </a:t>
            </a:r>
            <a:r>
              <a:rPr lang="en-GB" sz="1000" dirty="0" err="1">
                <a:solidFill>
                  <a:srgbClr val="222222"/>
                </a:solidFill>
                <a:latin typeface="Gill Sans MT" panose="020B0502020104020203" pitchFamily="34" charset="77"/>
              </a:rPr>
              <a:t>data.</a:t>
            </a:r>
            <a:r>
              <a:rPr lang="en-GB" sz="1000" i="1" dirty="0" err="1">
                <a:solidFill>
                  <a:srgbClr val="222222"/>
                </a:solidFill>
                <a:latin typeface="Gill Sans MT" panose="020B0502020104020203" pitchFamily="34" charset="77"/>
              </a:rPr>
              <a:t>npj</a:t>
            </a:r>
            <a:r>
              <a:rPr lang="en-GB" sz="1000" i="1" dirty="0">
                <a:solidFill>
                  <a:srgbClr val="222222"/>
                </a:solidFill>
                <a:latin typeface="Gill Sans MT" panose="020B0502020104020203" pitchFamily="34" charset="77"/>
              </a:rPr>
              <a:t> Digit. Med.</a:t>
            </a:r>
            <a:r>
              <a:rPr lang="en-GB" sz="1000" dirty="0">
                <a:solidFill>
                  <a:srgbClr val="222222"/>
                </a:solidFill>
                <a:latin typeface="Gill Sans MT" panose="020B0502020104020203" pitchFamily="34" charset="77"/>
              </a:rPr>
              <a:t> 5, 43 (2022). </a:t>
            </a:r>
            <a:endParaRPr lang="en-GB" sz="1000" dirty="0">
              <a:latin typeface="Gill Sans MT" panose="020B0502020104020203" pitchFamily="34" charset="77"/>
            </a:endParaRPr>
          </a:p>
        </p:txBody>
      </p:sp>
    </p:spTree>
    <p:extLst>
      <p:ext uri="{BB962C8B-B14F-4D97-AF65-F5344CB8AC3E}">
        <p14:creationId xmlns:p14="http://schemas.microsoft.com/office/powerpoint/2010/main" val="3817144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72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p>
          <a:p>
            <a:r>
              <a:rPr lang="en-GB" sz="2400" dirty="0"/>
              <a:t>For example, biological considerations informed the development of successful regularisation schemes that support generalisation beyond training data. </a:t>
            </a:r>
          </a:p>
          <a:p>
            <a:r>
              <a:rPr lang="en-GB" sz="2400" dirty="0"/>
              <a:t>One such scheme, in which only a subset of units participate in the processing of a given training example (‘‘dropout’’), was motivated by the stochasticity that is inherent in biological systems populated by neurons that fire with Poisson-like statistics (</a:t>
            </a:r>
            <a:r>
              <a:rPr lang="en-GB" sz="2400" dirty="0">
                <a:solidFill>
                  <a:srgbClr val="2196D1"/>
                </a:solidFill>
              </a:rPr>
              <a:t>Hinton </a:t>
            </a:r>
            <a:r>
              <a:rPr lang="en-GB" sz="2400" i="1" dirty="0">
                <a:solidFill>
                  <a:srgbClr val="2196D1"/>
                </a:solidFill>
              </a:rPr>
              <a:t>et al</a:t>
            </a:r>
            <a:r>
              <a:rPr lang="en-GB" sz="2400" dirty="0">
                <a:solidFill>
                  <a:srgbClr val="2196D1"/>
                </a:solidFill>
              </a:rPr>
              <a:t>., 2012</a:t>
            </a:r>
            <a:r>
              <a:rPr lang="en-GB" sz="2400" dirty="0"/>
              <a:t>). </a:t>
            </a:r>
            <a:endParaRPr lang="en-GB" dirty="0"/>
          </a:p>
          <a:p>
            <a:pPr>
              <a:spcBef>
                <a:spcPts val="720"/>
              </a:spcBef>
            </a:pP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6" name="TextBox 5">
            <a:extLst>
              <a:ext uri="{FF2B5EF4-FFF2-40B4-BE49-F238E27FC236}">
                <a16:creationId xmlns:a16="http://schemas.microsoft.com/office/drawing/2014/main" id="{491F6D26-C817-70BA-9803-A868E06130E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94871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30</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2985254" y="2479915"/>
            <a:ext cx="6496474" cy="3058709"/>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3935685" y="5418751"/>
            <a:ext cx="6453292" cy="211385"/>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3084458" y="3670771"/>
            <a:ext cx="5669629" cy="34817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3084458" y="4734395"/>
            <a:ext cx="5669629" cy="725171"/>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3084458" y="4132583"/>
            <a:ext cx="5669629" cy="38085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158240" y="1142020"/>
            <a:ext cx="8739782" cy="535531"/>
          </a:xfrm>
          <a:prstGeom prst="rect">
            <a:avLst/>
          </a:prstGeom>
          <a:noFill/>
        </p:spPr>
        <p:txBody>
          <a:bodyPr wrap="square" rtlCol="0">
            <a:spAutoFit/>
          </a:bodyPr>
          <a:lstStyle/>
          <a:p>
            <a:r>
              <a:rPr lang="en-GB" sz="144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1158240" y="1867628"/>
            <a:ext cx="8826192" cy="535531"/>
          </a:xfrm>
          <a:prstGeom prst="rect">
            <a:avLst/>
          </a:prstGeom>
          <a:noFill/>
        </p:spPr>
        <p:txBody>
          <a:bodyPr wrap="square">
            <a:spAutoFit/>
          </a:bodyPr>
          <a:lstStyle/>
          <a:p>
            <a:r>
              <a:rPr lang="en-GB" sz="144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78582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1158240" y="1194096"/>
            <a:ext cx="9530088" cy="87365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3558342" y="1924685"/>
            <a:ext cx="5075316" cy="3427243"/>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1158241" y="5197866"/>
            <a:ext cx="9277607" cy="932076"/>
          </a:xfrm>
          <a:prstGeom prst="rect">
            <a:avLst/>
          </a:prstGeom>
        </p:spPr>
      </p:pic>
      <p:sp>
        <p:nvSpPr>
          <p:cNvPr id="7" name="TextBox 6">
            <a:extLst>
              <a:ext uri="{FF2B5EF4-FFF2-40B4-BE49-F238E27FC236}">
                <a16:creationId xmlns:a16="http://schemas.microsoft.com/office/drawing/2014/main" id="{D068A0DC-D346-7287-BB93-9400BC4079E3}"/>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1921431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571" y="2996952"/>
            <a:ext cx="7508858" cy="3032868"/>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787218"/>
            <a:ext cx="9568070" cy="3007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1559496" y="6258640"/>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54911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a lower dimension where the encoding and decoding functions:</a:t>
            </a:r>
          </a:p>
          <a:p>
            <a:pPr lvl="1"/>
            <a:r>
              <a:rPr lang="en-GB" sz="2400" dirty="0">
                <a:solidFill>
                  <a:srgbClr val="000305"/>
                </a:solidFill>
              </a:rPr>
              <a:t>data-specific</a:t>
            </a:r>
          </a:p>
          <a:p>
            <a:pPr lvl="1"/>
            <a:r>
              <a:rPr lang="en-GB" sz="2400" dirty="0">
                <a:solidFill>
                  <a:srgbClr val="000305"/>
                </a:solidFill>
              </a:rPr>
              <a:t>lossy, </a:t>
            </a:r>
          </a:p>
          <a:p>
            <a:pPr lvl="1"/>
            <a:r>
              <a:rPr lang="en-GB" sz="2400" i="1" dirty="0">
                <a:solidFill>
                  <a:srgbClr val="000305"/>
                </a:solidFill>
              </a:rPr>
              <a:t>learned automatically from examples</a:t>
            </a:r>
            <a:r>
              <a:rPr lang="en-GB" sz="2400" dirty="0">
                <a:solidFill>
                  <a:srgbClr val="000305"/>
                </a:solidFill>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6" name="TextBox 5">
            <a:extLst>
              <a:ext uri="{FF2B5EF4-FFF2-40B4-BE49-F238E27FC236}">
                <a16:creationId xmlns:a16="http://schemas.microsoft.com/office/drawing/2014/main" id="{56DD1591-16EF-637B-3804-67992C7D6E45}"/>
              </a:ext>
            </a:extLst>
          </p:cNvPr>
          <p:cNvSpPr txBox="1"/>
          <p:nvPr/>
        </p:nvSpPr>
        <p:spPr>
          <a:xfrm>
            <a:off x="711201" y="6381751"/>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7378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6" name="TextBox 5">
            <a:extLst>
              <a:ext uri="{FF2B5EF4-FFF2-40B4-BE49-F238E27FC236}">
                <a16:creationId xmlns:a16="http://schemas.microsoft.com/office/drawing/2014/main" id="{EA1D1D50-CBAD-B1D6-3A50-F578847112E7}"/>
              </a:ext>
            </a:extLst>
          </p:cNvPr>
          <p:cNvSpPr txBox="1"/>
          <p:nvPr/>
        </p:nvSpPr>
        <p:spPr>
          <a:xfrm>
            <a:off x="609600" y="6372352"/>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3011888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1713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sp>
        <p:nvSpPr>
          <p:cNvPr id="6" name="TextBox 5">
            <a:extLst>
              <a:ext uri="{FF2B5EF4-FFF2-40B4-BE49-F238E27FC236}">
                <a16:creationId xmlns:a16="http://schemas.microsoft.com/office/drawing/2014/main" id="{2500C0AC-E649-8061-B228-21189DCCFAAA}"/>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388049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pic>
        <p:nvPicPr>
          <p:cNvPr id="3074" name="Picture 2" descr="DropOut examples">
            <a:extLst>
              <a:ext uri="{FF2B5EF4-FFF2-40B4-BE49-F238E27FC236}">
                <a16:creationId xmlns:a16="http://schemas.microsoft.com/office/drawing/2014/main" id="{433CC9A6-24C9-AAB0-2712-03B8E03B0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060848"/>
            <a:ext cx="5750148" cy="3227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79692-CF89-681B-8C70-3E96F49A59A1}"/>
              </a:ext>
            </a:extLst>
          </p:cNvPr>
          <p:cNvSpPr txBox="1"/>
          <p:nvPr/>
        </p:nvSpPr>
        <p:spPr>
          <a:xfrm>
            <a:off x="839416" y="6166405"/>
            <a:ext cx="7481535" cy="246221"/>
          </a:xfrm>
          <a:prstGeom prst="rect">
            <a:avLst/>
          </a:prstGeom>
          <a:noFill/>
        </p:spPr>
        <p:txBody>
          <a:bodyPr wrap="none" rtlCol="0">
            <a:spAutoFit/>
          </a:bodyPr>
          <a:lstStyle/>
          <a:p>
            <a:r>
              <a:rPr lang="en-GB" sz="1000" dirty="0">
                <a:latin typeface="Gill Sans MT" panose="020B0502020104020203" pitchFamily="34" charset="77"/>
              </a:rPr>
              <a:t>Image source: Matt Krause via https://</a:t>
            </a:r>
            <a:r>
              <a:rPr lang="en-GB" sz="1000" dirty="0" err="1">
                <a:latin typeface="Gill Sans MT" panose="020B0502020104020203" pitchFamily="34" charset="77"/>
              </a:rPr>
              <a:t>stats.stackexchange.com</a:t>
            </a:r>
            <a:r>
              <a:rPr lang="en-GB" sz="1000" dirty="0">
                <a:latin typeface="Gill Sans MT" panose="020B0502020104020203" pitchFamily="34" charset="77"/>
              </a:rPr>
              <a:t>/questions/201569/what-is-the-difference-between-dropout-and-drop-connect</a:t>
            </a:r>
          </a:p>
        </p:txBody>
      </p:sp>
    </p:spTree>
    <p:extLst>
      <p:ext uri="{BB962C8B-B14F-4D97-AF65-F5344CB8AC3E}">
        <p14:creationId xmlns:p14="http://schemas.microsoft.com/office/powerpoint/2010/main" val="282323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a:t>
            </a:r>
          </a:p>
          <a:p>
            <a:r>
              <a:rPr lang="en-GB" sz="2400" dirty="0"/>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p>
          <a:p>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6" name="TextBox 5">
            <a:extLst>
              <a:ext uri="{FF2B5EF4-FFF2-40B4-BE49-F238E27FC236}">
                <a16:creationId xmlns:a16="http://schemas.microsoft.com/office/drawing/2014/main" id="{F61D6FC5-F49B-C505-FB87-F452D783BFD0}"/>
              </a:ext>
            </a:extLst>
          </p:cNvPr>
          <p:cNvSpPr txBox="1"/>
          <p:nvPr/>
        </p:nvSpPr>
        <p:spPr>
          <a:xfrm>
            <a:off x="935371" y="6325484"/>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719555D-01F6-C3D1-2A94-B338D6398E63}"/>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7238282" y="4005064"/>
            <a:ext cx="4330461" cy="2165230"/>
          </a:xfrm>
          <a:prstGeom prst="rect">
            <a:avLst/>
          </a:prstGeom>
          <a:noFill/>
        </p:spPr>
      </p:pic>
      <p:sp>
        <p:nvSpPr>
          <p:cNvPr id="8" name="TextBox 7">
            <a:extLst>
              <a:ext uri="{FF2B5EF4-FFF2-40B4-BE49-F238E27FC236}">
                <a16:creationId xmlns:a16="http://schemas.microsoft.com/office/drawing/2014/main" id="{599F3029-6B09-3C6E-F26A-C8D534CF7A8D}"/>
              </a:ext>
            </a:extLst>
          </p:cNvPr>
          <p:cNvSpPr txBox="1"/>
          <p:nvPr/>
        </p:nvSpPr>
        <p:spPr>
          <a:xfrm>
            <a:off x="932573" y="6532432"/>
            <a:ext cx="7003086"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Image source: Grace W. Lindsay, Gatsby Unit, UCL, https://</a:t>
            </a:r>
            <a:r>
              <a:rPr lang="en-GB" sz="1000"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sz="1000" dirty="0">
                <a:latin typeface="Gill Sans MT" panose="020B0502020104020203" pitchFamily="34" charset="77"/>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252145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6" name="TextBox 5">
            <a:extLst>
              <a:ext uri="{FF2B5EF4-FFF2-40B4-BE49-F238E27FC236}">
                <a16:creationId xmlns:a16="http://schemas.microsoft.com/office/drawing/2014/main" id="{E31B3757-5AE9-0D8B-3491-54D8D90BD113}"/>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23591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
        <p:nvSpPr>
          <p:cNvPr id="6" name="TextBox 5">
            <a:extLst>
              <a:ext uri="{FF2B5EF4-FFF2-40B4-BE49-F238E27FC236}">
                <a16:creationId xmlns:a16="http://schemas.microsoft.com/office/drawing/2014/main" id="{879CA57C-299A-AC7F-4523-5B09DA3512A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60851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C3E-84ED-4348-8C8E-098BA9AE9779}"/>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FFD6B6-41A9-79C9-3457-9E597820AE8C}"/>
                  </a:ext>
                </a:extLst>
              </p:cNvPr>
              <p:cNvSpPr>
                <a:spLocks noGrp="1"/>
              </p:cNvSpPr>
              <p:nvPr>
                <p:ph idx="1"/>
              </p:nvPr>
            </p:nvSpPr>
            <p:spPr/>
            <p:txBody>
              <a:bodyPr/>
              <a:lstStyle/>
              <a:p>
                <a:pPr algn="l"/>
                <a:r>
                  <a:rPr lang="en-GB" b="0" i="0" u="none" strike="noStrike" dirty="0">
                    <a:solidFill>
                      <a:srgbClr val="000000"/>
                    </a:solidFill>
                    <a:effectLst/>
                  </a:rPr>
                  <a:t>A sparse autoencoder is simply an autoencoder whose training criterion involves a sparsity penalty </a:t>
                </a:r>
                <a14:m>
                  <m:oMath xmlns:m="http://schemas.openxmlformats.org/officeDocument/2006/math">
                    <m:r>
                      <a:rPr lang="el-GR" b="0" i="1" u="none" strike="noStrike" dirty="0" smtClean="0">
                        <a:solidFill>
                          <a:srgbClr val="000000"/>
                        </a:solidFill>
                        <a:effectLst/>
                        <a:latin typeface="Cambria Math" panose="02040503050406030204" pitchFamily="18" charset="0"/>
                      </a:rPr>
                      <m:t>Ω(</m:t>
                    </m:r>
                    <m:r>
                      <a:rPr lang="en-GB" b="0" i="1" u="none" strike="noStrike" dirty="0" smtClean="0">
                        <a:solidFill>
                          <a:srgbClr val="000000"/>
                        </a:solidFill>
                        <a:effectLst/>
                        <a:latin typeface="Cambria Math" panose="02040503050406030204" pitchFamily="18" charset="0"/>
                      </a:rPr>
                      <m:t>h</m:t>
                    </m:r>
                    <m:r>
                      <a:rPr lang="en-GB" b="0" i="1" u="none" strike="noStrike" dirty="0" smtClean="0">
                        <a:solidFill>
                          <a:srgbClr val="000000"/>
                        </a:solidFill>
                        <a:effectLst/>
                        <a:latin typeface="Cambria Math" panose="02040503050406030204" pitchFamily="18" charset="0"/>
                      </a:rPr>
                      <m:t>)</m:t>
                    </m:r>
                  </m:oMath>
                </a14:m>
                <a:r>
                  <a:rPr lang="en-GB" b="0" i="0" u="none" strike="noStrike" dirty="0">
                    <a:solidFill>
                      <a:srgbClr val="000000"/>
                    </a:solidFill>
                    <a:effectLst/>
                  </a:rPr>
                  <a:t> on the code layer</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h</m:t>
                    </m:r>
                  </m:oMath>
                </a14:m>
                <a:r>
                  <a:rPr lang="en-GB" b="0" i="0" u="none" strike="noStrike" dirty="0">
                    <a:solidFill>
                      <a:srgbClr val="000000"/>
                    </a:solidFill>
                    <a:effectLst/>
                  </a:rPr>
                  <a:t>, in addition to the reconstruction error:</a:t>
                </a:r>
              </a:p>
              <a:p>
                <a:endParaRPr lang="en-GB" dirty="0"/>
              </a:p>
              <a:p>
                <a:endParaRPr lang="en-GB" dirty="0"/>
              </a:p>
              <a:p>
                <a:endParaRPr lang="en-GB" dirty="0"/>
              </a:p>
              <a:p>
                <a:pPr algn="l"/>
                <a:r>
                  <a:rPr lang="en-GB" b="0" i="0" u="none" strike="noStrike" dirty="0">
                    <a:solidFill>
                      <a:srgbClr val="000000"/>
                    </a:solidFill>
                    <a:effectLst/>
                  </a:rPr>
                  <a:t>Sparse autoencoders are typically used to learn features for another task, such as classiﬁcation. An autoencoder that has been regularised to be sparse must respond to unique statistical features of the dataset it has been trained on, rather than simply acting as an identity function. In this way, training to perform the copying task with a sparsity penalty can yield a model that has learned useful features as a by product.</a:t>
                </a:r>
              </a:p>
              <a:p>
                <a:endParaRPr lang="en-GB" dirty="0"/>
              </a:p>
            </p:txBody>
          </p:sp>
        </mc:Choice>
        <mc:Fallback xmlns="">
          <p:sp>
            <p:nvSpPr>
              <p:cNvPr id="3" name="Content Placeholder 2">
                <a:extLst>
                  <a:ext uri="{FF2B5EF4-FFF2-40B4-BE49-F238E27FC236}">
                    <a16:creationId xmlns:a16="http://schemas.microsoft.com/office/drawing/2014/main" id="{CBFFD6B6-41A9-79C9-3457-9E597820AE8C}"/>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B6303CD-B1CE-C0EB-B036-EE5EF404BA2F}"/>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2CA5AC-D751-E922-4914-51664F9894DA}"/>
                  </a:ext>
                </a:extLst>
              </p:cNvPr>
              <p:cNvSpPr txBox="1"/>
              <p:nvPr/>
            </p:nvSpPr>
            <p:spPr>
              <a:xfrm>
                <a:off x="3352800" y="3197365"/>
                <a:ext cx="5486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r>
                        <a:rPr lang="en-GB" b="0" i="1" dirty="0" smtClean="0">
                          <a:solidFill>
                            <a:srgbClr val="000000"/>
                          </a:solidFill>
                          <a:latin typeface="Cambria Math" panose="02040503050406030204" pitchFamily="18" charset="0"/>
                        </a:rPr>
                        <m:t>+ </m:t>
                      </m:r>
                      <m:r>
                        <a:rPr lang="el-GR" i="1" dirty="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m:oMathPara>
                </a14:m>
                <a:endParaRPr lang="en-GB" dirty="0"/>
              </a:p>
            </p:txBody>
          </p:sp>
        </mc:Choice>
        <mc:Fallback xmlns="">
          <p:sp>
            <p:nvSpPr>
              <p:cNvPr id="6" name="TextBox 5">
                <a:extLst>
                  <a:ext uri="{FF2B5EF4-FFF2-40B4-BE49-F238E27FC236}">
                    <a16:creationId xmlns:a16="http://schemas.microsoft.com/office/drawing/2014/main" id="{1E2CA5AC-D751-E922-4914-51664F9894DA}"/>
                  </a:ext>
                </a:extLst>
              </p:cNvPr>
              <p:cNvSpPr txBox="1">
                <a:spLocks noRot="1" noChangeAspect="1" noMove="1" noResize="1" noEditPoints="1" noAdjustHandles="1" noChangeArrowheads="1" noChangeShapeType="1" noTextEdit="1"/>
              </p:cNvSpPr>
              <p:nvPr/>
            </p:nvSpPr>
            <p:spPr>
              <a:xfrm>
                <a:off x="3352800" y="3197365"/>
                <a:ext cx="5486400" cy="369332"/>
              </a:xfrm>
              <a:prstGeom prst="rect">
                <a:avLst/>
              </a:prstGeom>
              <a:blipFill>
                <a:blip r:embed="rId3"/>
                <a:stretch>
                  <a:fillRect b="-2069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2410E2F7-F653-6A29-1FDD-7808297AA31E}"/>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4196725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1B8-5EB6-6B73-1DCE-93CBF1BDADC3}"/>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AED248-C698-6733-B1F4-557EC7456A07}"/>
                  </a:ext>
                </a:extLst>
              </p:cNvPr>
              <p:cNvSpPr>
                <a:spLocks noGrp="1"/>
              </p:cNvSpPr>
              <p:nvPr>
                <p:ph idx="1"/>
              </p:nvPr>
            </p:nvSpPr>
            <p:spPr/>
            <p:txBody>
              <a:bodyPr/>
              <a:lstStyle/>
              <a:p>
                <a:r>
                  <a:rPr lang="en-GB" b="0" i="0" u="none" strike="noStrike" dirty="0">
                    <a:solidFill>
                      <a:srgbClr val="000000"/>
                    </a:solidFill>
                    <a:effectLst/>
                  </a:rPr>
                  <a:t>We can think of the penalty </a:t>
                </a:r>
                <a14:m>
                  <m:oMath xmlns:m="http://schemas.openxmlformats.org/officeDocument/2006/math">
                    <m:r>
                      <a:rPr lang="el-GR" i="1" dirty="0" smtClean="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a14:m>
                <a:r>
                  <a:rPr lang="en-GB" dirty="0">
                    <a:solidFill>
                      <a:srgbClr val="000000"/>
                    </a:solidFill>
                    <a:latin typeface="ff3"/>
                  </a:rPr>
                  <a:t> </a:t>
                </a:r>
                <a:r>
                  <a:rPr lang="en-GB" b="0" i="0" u="none" strike="noStrike" dirty="0">
                    <a:solidFill>
                      <a:srgbClr val="000000"/>
                    </a:solidFill>
                    <a:effectLst/>
                  </a:rPr>
                  <a:t>simply as a </a:t>
                </a:r>
                <a:r>
                  <a:rPr lang="en-GB" dirty="0" err="1">
                    <a:solidFill>
                      <a:srgbClr val="000000"/>
                    </a:solidFill>
                  </a:rPr>
                  <a:t>regularizer</a:t>
                </a:r>
                <a:r>
                  <a:rPr lang="en-GB" dirty="0">
                    <a:solidFill>
                      <a:srgbClr val="000000"/>
                    </a:solidFill>
                  </a:rPr>
                  <a:t> </a:t>
                </a:r>
                <a:r>
                  <a:rPr lang="en-GB" b="0" i="0" u="none" strike="noStrike" dirty="0">
                    <a:solidFill>
                      <a:srgbClr val="000000"/>
                    </a:solidFill>
                    <a:effectLst/>
                  </a:rPr>
                  <a:t>term added to a feedforward network whose primary task is to copy the input to the output (unsupervised learning objective) and possibly also perform some supervised task (with a supervised learning objective) that depends on these sparse features.</a:t>
                </a:r>
              </a:p>
              <a:p>
                <a:pPr algn="l"/>
                <a:endParaRPr lang="en-GB" dirty="0">
                  <a:solidFill>
                    <a:srgbClr val="000000"/>
                  </a:solidFill>
                </a:endParaRPr>
              </a:p>
              <a:p>
                <a:pPr algn="l"/>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B4AED248-C698-6733-B1F4-557EC7456A07}"/>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51D8B1A-10F8-2F3D-5FC0-2594978005F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
        <p:nvSpPr>
          <p:cNvPr id="6" name="TextBox 5">
            <a:extLst>
              <a:ext uri="{FF2B5EF4-FFF2-40B4-BE49-F238E27FC236}">
                <a16:creationId xmlns:a16="http://schemas.microsoft.com/office/drawing/2014/main" id="{A715C344-D41B-F924-76E4-CF991196112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402048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2768508" y="1225286"/>
            <a:ext cx="6367928" cy="188093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5237698" y="1723688"/>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5237698" y="1723688"/>
                <a:ext cx="1597873" cy="683264"/>
              </a:xfrm>
              <a:prstGeom prst="rect">
                <a:avLst/>
              </a:prstGeom>
              <a:blipFill>
                <a:blip r:embed="rId2"/>
                <a:stretch>
                  <a:fillRect t="-3636" b="-1454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8757845" y="4206686"/>
            <a:ext cx="378590" cy="1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7116037" y="3937839"/>
            <a:ext cx="1443682" cy="627865"/>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92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9284078" y="4001391"/>
                <a:ext cx="1004509" cy="3877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920" i="1">
                          <a:latin typeface="Cambria Math" panose="02040503050406030204" pitchFamily="18" charset="0"/>
                        </a:rPr>
                        <m:t>𝑃𝑟𝑒𝑑𝑖𝑐𝑡𝑖𝑜𝑛𝑠</m:t>
                      </m:r>
                    </m:oMath>
                  </m:oMathPara>
                </a14:m>
                <a:endParaRPr lang="en-GB" sz="192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9284078" y="4001391"/>
                <a:ext cx="1004509" cy="387798"/>
              </a:xfrm>
              <a:prstGeom prst="rect">
                <a:avLst/>
              </a:prstGeom>
              <a:blipFill>
                <a:blip r:embed="rId3"/>
                <a:stretch>
                  <a:fillRect r="-43750"/>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2959214" y="1665183"/>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1151778" y="187700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𝑋</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1151778" y="1877007"/>
                <a:ext cx="1321445" cy="381002"/>
              </a:xfrm>
              <a:prstGeom prst="rect">
                <a:avLst/>
              </a:prstGeom>
              <a:blipFill>
                <a:blip r:embed="rId4"/>
                <a:stretch>
                  <a:fillRect b="-3226"/>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6662155" y="4255723"/>
            <a:ext cx="3197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2486812" y="213285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1014583" y="3856794"/>
                <a:ext cx="161987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160" i="1" dirty="0">
                          <a:latin typeface="Cambria Math" panose="02040503050406030204" pitchFamily="18" charset="0"/>
                        </a:rPr>
                        <m:t>𝑋</m:t>
                      </m:r>
                      <m:r>
                        <a:rPr lang="en-GB" sz="2160" i="1" baseline="-25000" dirty="0" err="1">
                          <a:latin typeface="Cambria Math" panose="02040503050406030204" pitchFamily="18" charset="0"/>
                        </a:rPr>
                        <m:t>𝑙𝑎𝑏𝑒𝑙𝑙𝑒𝑑</m:t>
                      </m:r>
                    </m:oMath>
                  </m:oMathPara>
                </a14:m>
                <a:endParaRPr lang="en-GB" sz="216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1014583" y="3856794"/>
                <a:ext cx="1619870" cy="424732"/>
              </a:xfrm>
              <a:prstGeom prst="rect">
                <a:avLst/>
              </a:prstGeom>
              <a:blipFill>
                <a:blip r:embed="rId5"/>
                <a:stretch>
                  <a:fillRect b="-2941"/>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7284602" y="1716987"/>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4799856"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6835571"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9462875" y="200319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𝑅</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9462875" y="2003197"/>
                <a:ext cx="1321445" cy="381002"/>
              </a:xfrm>
              <a:prstGeom prst="rect">
                <a:avLst/>
              </a:prstGeom>
              <a:blipFill>
                <a:blip r:embed="rId6"/>
                <a:stretch>
                  <a:fillRect b="-3226"/>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9136435" y="2205721"/>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2959214" y="3609165"/>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2473223" y="420668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4982060" y="3740385"/>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4982060" y="3740385"/>
                <a:ext cx="1597873" cy="683264"/>
              </a:xfrm>
              <a:prstGeom prst="rect">
                <a:avLst/>
              </a:prstGeom>
              <a:blipFill>
                <a:blip r:embed="rId7"/>
                <a:stretch>
                  <a:fillRect t="-3636" b="-12727"/>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1000">
                <a:latin typeface="Helvetica Neue" panose="02000503000000020004" pitchFamily="2" charset="0"/>
                <a:ea typeface="Helvetica Neue" panose="02000503000000020004" pitchFamily="2" charset="0"/>
              </a:rPr>
              <a:pPr/>
              <a:t>46</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1000">
                <a:latin typeface="Helvetica Neue" panose="02000503000000020004" pitchFamily="2" charset="0"/>
                <a:ea typeface="Helvetica Neue" panose="02000503000000020004" pitchFamily="2" charset="0"/>
              </a:rPr>
              <a:pPr/>
              <a:t>47</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the number of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For example, if there are two genders, three possible continents and four web browsers in our dataset. Then, we fit the estimator and transform a data point. </a:t>
            </a:r>
          </a:p>
          <a:p>
            <a:r>
              <a:rPr lang="en-GB" altLang="en-US" dirty="0"/>
              <a:t>In the result, the first two numbers encode the gender, the next set of three numbers is the continent and the last four are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1000">
                <a:latin typeface="Helvetica Neue" panose="02000503000000020004" pitchFamily="2" charset="0"/>
                <a:ea typeface="Helvetica Neue" panose="02000503000000020004" pitchFamily="2" charset="0"/>
              </a:rPr>
              <a:pPr/>
              <a:t>48</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1000">
                <a:latin typeface="Helvetica Neue" panose="02000503000000020004" pitchFamily="2" charset="0"/>
                <a:ea typeface="Helvetica Neue" panose="02000503000000020004" pitchFamily="2" charset="0"/>
              </a:rPr>
              <a:pPr/>
              <a:t>49</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8" y="1960038"/>
            <a:ext cx="9461242" cy="3363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639136" y="6444477"/>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416843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1000">
                <a:latin typeface="Gill Sans MT" panose="020B0502020104020203" pitchFamily="34" charset="77"/>
              </a:rPr>
              <a:pPr/>
              <a:t>50</a:t>
            </a:fld>
            <a:endParaRPr lang="en-GB" altLang="en-US" sz="1000">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scikit-learn 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1000">
                <a:latin typeface="Helvetica Neue" panose="02000503000000020004" pitchFamily="2" charset="0"/>
                <a:ea typeface="Helvetica Neue" panose="02000503000000020004" pitchFamily="2" charset="0"/>
              </a:rPr>
              <a:pPr/>
              <a:t>51</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1000">
                <a:latin typeface="Helvetica Neue" panose="02000503000000020004" pitchFamily="2" charset="0"/>
                <a:ea typeface="Helvetica Neue" panose="02000503000000020004" pitchFamily="2" charset="0"/>
              </a:rPr>
              <a:pPr/>
              <a:t>52</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However,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53</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dirty="0"/>
              <a:t>The classes in the </a:t>
            </a:r>
            <a:r>
              <a:rPr lang="en-GB" altLang="en-US" i="1" dirty="0" err="1"/>
              <a:t>sklearn.feature_selection</a:t>
            </a:r>
            <a:r>
              <a:rPr lang="en-GB" altLang="en-US" dirty="0"/>
              <a:t> module can be used for feature selection/dimensionality reduction on sample sets, either to improve estimators</a:t>
            </a:r>
            <a:r>
              <a:rPr lang="en-GB" altLang="en-GB" dirty="0"/>
              <a:t>’</a:t>
            </a:r>
            <a:r>
              <a:rPr lang="en-GB" altLang="en-US" dirty="0"/>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1000">
                <a:latin typeface="Helvetica Neue" panose="02000503000000020004" pitchFamily="2" charset="0"/>
                <a:ea typeface="Helvetica Neue" panose="02000503000000020004" pitchFamily="2" charset="0"/>
              </a:rPr>
              <a:pPr/>
              <a:t>54</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1000">
                <a:latin typeface="Helvetica Neue" panose="02000503000000020004" pitchFamily="2" charset="0"/>
                <a:ea typeface="Helvetica Neue" panose="02000503000000020004" pitchFamily="2" charset="0"/>
              </a:rPr>
              <a:pPr/>
              <a:t>55</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1257062" y="2046447"/>
            <a:ext cx="9326880" cy="1500187"/>
          </a:xfrm>
        </p:spPr>
        <p:txBody>
          <a:bodyPr/>
          <a:lstStyle/>
          <a:p>
            <a:r>
              <a:rPr lang="en-GB" sz="2880" dirty="0">
                <a:solidFill>
                  <a:srgbClr val="003D7D"/>
                </a:solidFill>
              </a:rPr>
              <a:t>Some of the topics that we didn’t cover in this module</a:t>
            </a:r>
          </a:p>
          <a:p>
            <a:endParaRPr lang="en-GB" sz="2880" dirty="0">
              <a:solidFill>
                <a:srgbClr val="003D7D"/>
              </a:solidFill>
            </a:endParaRPr>
          </a:p>
          <a:p>
            <a:r>
              <a:rPr lang="en-GB" sz="2400" dirty="0">
                <a:solidFill>
                  <a:srgbClr val="003D7D"/>
                </a:solidFill>
              </a:rPr>
              <a:t>(some of these will be covered in the optional series in March/April)</a:t>
            </a:r>
          </a:p>
          <a:p>
            <a:endParaRPr lang="en-GB" sz="288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56</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8527-5DDC-D360-8299-E143D50C9B42}"/>
              </a:ext>
            </a:extLst>
          </p:cNvPr>
          <p:cNvSpPr>
            <a:spLocks noGrp="1"/>
          </p:cNvSpPr>
          <p:nvPr>
            <p:ph type="title"/>
          </p:nvPr>
        </p:nvSpPr>
        <p:spPr/>
        <p:txBody>
          <a:bodyPr/>
          <a:lstStyle/>
          <a:p>
            <a:r>
              <a:rPr lang="en-GB" dirty="0"/>
              <a:t>Sampling and Monte Carlo methods</a:t>
            </a:r>
          </a:p>
        </p:txBody>
      </p:sp>
      <p:sp>
        <p:nvSpPr>
          <p:cNvPr id="3" name="Slide Number Placeholder 2">
            <a:extLst>
              <a:ext uri="{FF2B5EF4-FFF2-40B4-BE49-F238E27FC236}">
                <a16:creationId xmlns:a16="http://schemas.microsoft.com/office/drawing/2014/main" id="{1D87F82A-E779-0A27-DB69-C87D47A7388B}"/>
              </a:ext>
            </a:extLst>
          </p:cNvPr>
          <p:cNvSpPr>
            <a:spLocks noGrp="1"/>
          </p:cNvSpPr>
          <p:nvPr>
            <p:ph type="sldNum" sz="quarter" idx="12"/>
          </p:nvPr>
        </p:nvSpPr>
        <p:spPr/>
        <p:txBody>
          <a:bodyPr/>
          <a:lstStyle/>
          <a:p>
            <a:fld id="{BB98F552-A29D-2D4E-8192-F20670493719}" type="slidenum">
              <a:rPr lang="en-GB" altLang="en-US" smtClean="0"/>
              <a:pPr/>
              <a:t>57</a:t>
            </a:fld>
            <a:endParaRPr lang="en-GB" altLang="en-US" dirty="0"/>
          </a:p>
        </p:txBody>
      </p:sp>
      <p:pic>
        <p:nvPicPr>
          <p:cNvPr id="5" name="Picture 4" descr="Chart, line chart, histogram&#10;&#10;Description automatically generated">
            <a:extLst>
              <a:ext uri="{FF2B5EF4-FFF2-40B4-BE49-F238E27FC236}">
                <a16:creationId xmlns:a16="http://schemas.microsoft.com/office/drawing/2014/main" id="{1EA68800-4BD7-60B4-E471-1AFFF7B75857}"/>
              </a:ext>
            </a:extLst>
          </p:cNvPr>
          <p:cNvPicPr>
            <a:picLocks noChangeAspect="1"/>
          </p:cNvPicPr>
          <p:nvPr/>
        </p:nvPicPr>
        <p:blipFill rotWithShape="1">
          <a:blip r:embed="rId2">
            <a:extLst>
              <a:ext uri="{28A0092B-C50C-407E-A947-70E740481C1C}">
                <a14:useLocalDpi xmlns:a14="http://schemas.microsoft.com/office/drawing/2010/main" val="0"/>
              </a:ext>
            </a:extLst>
          </a:blip>
          <a:srcRect t="8463" b="1739"/>
          <a:stretch/>
        </p:blipFill>
        <p:spPr>
          <a:xfrm>
            <a:off x="1432560" y="1527989"/>
            <a:ext cx="9326880" cy="3197155"/>
          </a:xfrm>
          <a:prstGeom prst="rect">
            <a:avLst/>
          </a:prstGeom>
        </p:spPr>
      </p:pic>
      <p:sp>
        <p:nvSpPr>
          <p:cNvPr id="6" name="TextBox 5">
            <a:extLst>
              <a:ext uri="{FF2B5EF4-FFF2-40B4-BE49-F238E27FC236}">
                <a16:creationId xmlns:a16="http://schemas.microsoft.com/office/drawing/2014/main" id="{B25398FA-B7D7-35E1-727F-C0CAF2E7B8E4}"/>
              </a:ext>
            </a:extLst>
          </p:cNvPr>
          <p:cNvSpPr txBox="1"/>
          <p:nvPr/>
        </p:nvSpPr>
        <p:spPr>
          <a:xfrm>
            <a:off x="2025504" y="5082550"/>
            <a:ext cx="5808770" cy="295466"/>
          </a:xfrm>
          <a:prstGeom prst="rect">
            <a:avLst/>
          </a:prstGeom>
          <a:noFill/>
        </p:spPr>
        <p:txBody>
          <a:bodyPr wrap="none" rtlCol="0">
            <a:spAutoFit/>
          </a:bodyPr>
          <a:lstStyle/>
          <a:p>
            <a:r>
              <a:rPr lang="en-GB" sz="1320" dirty="0"/>
              <a:t>Image source: Kevin Murphy, Machine Learning: A probabilistic perspective</a:t>
            </a:r>
          </a:p>
        </p:txBody>
      </p:sp>
      <p:sp>
        <p:nvSpPr>
          <p:cNvPr id="8" name="TextBox 7">
            <a:extLst>
              <a:ext uri="{FF2B5EF4-FFF2-40B4-BE49-F238E27FC236}">
                <a16:creationId xmlns:a16="http://schemas.microsoft.com/office/drawing/2014/main" id="{044DDA1C-13D4-7152-89A7-33C57B54C889}"/>
              </a:ext>
            </a:extLst>
          </p:cNvPr>
          <p:cNvSpPr txBox="1"/>
          <p:nvPr/>
        </p:nvSpPr>
        <p:spPr>
          <a:xfrm>
            <a:off x="2025505" y="5923749"/>
            <a:ext cx="7699698" cy="246221"/>
          </a:xfrm>
          <a:prstGeom prst="rect">
            <a:avLst/>
          </a:prstGeom>
          <a:noFill/>
        </p:spPr>
        <p:txBody>
          <a:bodyPr wrap="square">
            <a:spAutoFit/>
          </a:bodyPr>
          <a:lstStyle/>
          <a:p>
            <a:r>
              <a:rPr lang="en-GB" sz="1000" dirty="0">
                <a:latin typeface="Gill Sans MT" panose="020B0502020104020203" pitchFamily="34" charset="77"/>
              </a:rPr>
              <a:t>Example work on healthcare applications, </a:t>
            </a:r>
            <a:r>
              <a:rPr lang="en-GB" sz="1000" dirty="0" err="1">
                <a:latin typeface="Gill Sans MT" panose="020B0502020104020203" pitchFamily="34" charset="77"/>
              </a:rPr>
              <a:t>Pourshahrokhi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https://</a:t>
            </a:r>
            <a:r>
              <a:rPr lang="en-GB" sz="1000" dirty="0" err="1">
                <a:latin typeface="Gill Sans MT" panose="020B0502020104020203" pitchFamily="34" charset="77"/>
              </a:rPr>
              <a:t>arxiv.org</a:t>
            </a:r>
            <a:r>
              <a:rPr lang="en-GB" sz="1000" dirty="0">
                <a:latin typeface="Gill Sans MT" panose="020B0502020104020203" pitchFamily="34" charset="77"/>
              </a:rPr>
              <a:t>/pdf/2103.02349.pdf</a:t>
            </a:r>
          </a:p>
        </p:txBody>
      </p:sp>
    </p:spTree>
    <p:extLst>
      <p:ext uri="{BB962C8B-B14F-4D97-AF65-F5344CB8AC3E}">
        <p14:creationId xmlns:p14="http://schemas.microsoft.com/office/powerpoint/2010/main" val="4156887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3530-4B30-D8E8-06BE-3FBE6A09284B}"/>
              </a:ext>
            </a:extLst>
          </p:cNvPr>
          <p:cNvSpPr>
            <a:spLocks noGrp="1"/>
          </p:cNvSpPr>
          <p:nvPr>
            <p:ph type="title"/>
          </p:nvPr>
        </p:nvSpPr>
        <p:spPr/>
        <p:txBody>
          <a:bodyPr/>
          <a:lstStyle/>
          <a:p>
            <a:r>
              <a:rPr lang="en-GB" dirty="0"/>
              <a:t>Recurrent models </a:t>
            </a:r>
          </a:p>
        </p:txBody>
      </p:sp>
      <p:sp>
        <p:nvSpPr>
          <p:cNvPr id="3" name="Content Placeholder 2">
            <a:extLst>
              <a:ext uri="{FF2B5EF4-FFF2-40B4-BE49-F238E27FC236}">
                <a16:creationId xmlns:a16="http://schemas.microsoft.com/office/drawing/2014/main" id="{81E72DFE-C737-ACAB-C7C4-4A210C6279F4}"/>
              </a:ext>
            </a:extLst>
          </p:cNvPr>
          <p:cNvSpPr>
            <a:spLocks noGrp="1"/>
          </p:cNvSpPr>
          <p:nvPr>
            <p:ph idx="1"/>
          </p:nvPr>
        </p:nvSpPr>
        <p:spPr/>
        <p:txBody>
          <a:bodyPr/>
          <a:lstStyle/>
          <a:p>
            <a:r>
              <a:rPr lang="en-GB" dirty="0"/>
              <a:t>A view of Long Short Term Memory (LSTM) model</a:t>
            </a:r>
          </a:p>
        </p:txBody>
      </p:sp>
      <p:sp>
        <p:nvSpPr>
          <p:cNvPr id="4" name="Slide Number Placeholder 3">
            <a:extLst>
              <a:ext uri="{FF2B5EF4-FFF2-40B4-BE49-F238E27FC236}">
                <a16:creationId xmlns:a16="http://schemas.microsoft.com/office/drawing/2014/main" id="{C9AD227F-4B57-E2DB-EB6E-C31BF6A4A5C0}"/>
              </a:ext>
            </a:extLst>
          </p:cNvPr>
          <p:cNvSpPr>
            <a:spLocks noGrp="1"/>
          </p:cNvSpPr>
          <p:nvPr>
            <p:ph type="sldNum" sz="quarter" idx="12"/>
          </p:nvPr>
        </p:nvSpPr>
        <p:spPr/>
        <p:txBody>
          <a:bodyPr/>
          <a:lstStyle/>
          <a:p>
            <a:fld id="{44E22EE9-B8A0-0641-9265-052CFE9B95A7}" type="slidenum">
              <a:rPr lang="en-GB" altLang="en-US" smtClean="0"/>
              <a:pPr/>
              <a:t>58</a:t>
            </a:fld>
            <a:endParaRPr lang="en-GB" altLang="en-US" dirty="0"/>
          </a:p>
        </p:txBody>
      </p:sp>
      <p:pic>
        <p:nvPicPr>
          <p:cNvPr id="6" name="Picture 5" descr="Diagram&#10;&#10;Description automatically generated">
            <a:extLst>
              <a:ext uri="{FF2B5EF4-FFF2-40B4-BE49-F238E27FC236}">
                <a16:creationId xmlns:a16="http://schemas.microsoft.com/office/drawing/2014/main" id="{84D47E4E-88F4-555E-82B3-F884F2BF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2" y="1743185"/>
            <a:ext cx="3746972" cy="4494103"/>
          </a:xfrm>
          <a:prstGeom prst="rect">
            <a:avLst/>
          </a:prstGeom>
        </p:spPr>
      </p:pic>
      <p:sp>
        <p:nvSpPr>
          <p:cNvPr id="5" name="TextBox 4">
            <a:extLst>
              <a:ext uri="{FF2B5EF4-FFF2-40B4-BE49-F238E27FC236}">
                <a16:creationId xmlns:a16="http://schemas.microsoft.com/office/drawing/2014/main" id="{AE9ED786-D2AC-BAF9-0FA3-1FD013FF8BB0}"/>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725807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188-1C3A-7F85-F761-CBA1ABD46481}"/>
              </a:ext>
            </a:extLst>
          </p:cNvPr>
          <p:cNvSpPr>
            <a:spLocks noGrp="1"/>
          </p:cNvSpPr>
          <p:nvPr>
            <p:ph type="title"/>
          </p:nvPr>
        </p:nvSpPr>
        <p:spPr/>
        <p:txBody>
          <a:bodyPr/>
          <a:lstStyle/>
          <a:p>
            <a:r>
              <a:rPr lang="en-GB" dirty="0"/>
              <a:t>Generative Adversarial Networks*</a:t>
            </a:r>
          </a:p>
        </p:txBody>
      </p:sp>
      <p:sp>
        <p:nvSpPr>
          <p:cNvPr id="4" name="Content Placeholder 3">
            <a:extLst>
              <a:ext uri="{FF2B5EF4-FFF2-40B4-BE49-F238E27FC236}">
                <a16:creationId xmlns:a16="http://schemas.microsoft.com/office/drawing/2014/main" id="{77E17E66-6FE9-FB54-AF23-6D739333849D}"/>
              </a:ext>
            </a:extLst>
          </p:cNvPr>
          <p:cNvSpPr>
            <a:spLocks noGrp="1"/>
          </p:cNvSpPr>
          <p:nvPr>
            <p:ph idx="1"/>
          </p:nvPr>
        </p:nvSpPr>
        <p:spPr/>
        <p:txBody>
          <a:bodyPr/>
          <a:lstStyle/>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r>
              <a:rPr lang="en-GB" b="0" i="0" u="none" strike="noStrike" dirty="0">
                <a:solidFill>
                  <a:srgbClr val="202124"/>
                </a:solidFill>
                <a:effectLst/>
              </a:rPr>
              <a:t>Both the generator and the discriminator are neural networks. </a:t>
            </a:r>
          </a:p>
          <a:p>
            <a:r>
              <a:rPr lang="en-GB" b="0" i="0" u="none" strike="noStrike" dirty="0">
                <a:solidFill>
                  <a:srgbClr val="202124"/>
                </a:solidFill>
                <a:effectLst/>
              </a:rPr>
              <a:t>The generator output is connected directly to the discriminator input. Through </a:t>
            </a:r>
            <a:r>
              <a:rPr lang="en-GB" b="0" i="0" dirty="0">
                <a:effectLst/>
              </a:rPr>
              <a:t>backpropagation</a:t>
            </a:r>
            <a:r>
              <a:rPr lang="en-GB" b="0" i="0" u="none" strike="noStrike" dirty="0">
                <a:solidFill>
                  <a:srgbClr val="202124"/>
                </a:solidFill>
                <a:effectLst/>
              </a:rPr>
              <a:t>, the discriminator's classification provides a signal that the generator uses to update its weights.</a:t>
            </a:r>
            <a:endParaRPr lang="en-GB" dirty="0"/>
          </a:p>
        </p:txBody>
      </p:sp>
      <p:sp>
        <p:nvSpPr>
          <p:cNvPr id="3" name="Slide Number Placeholder 2">
            <a:extLst>
              <a:ext uri="{FF2B5EF4-FFF2-40B4-BE49-F238E27FC236}">
                <a16:creationId xmlns:a16="http://schemas.microsoft.com/office/drawing/2014/main" id="{66347D3E-C964-31D7-5240-A99D395D7AF1}"/>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dirty="0"/>
          </a:p>
        </p:txBody>
      </p:sp>
      <p:pic>
        <p:nvPicPr>
          <p:cNvPr id="6" name="Picture 5" descr="Diagram&#10;&#10;Description automatically generated">
            <a:extLst>
              <a:ext uri="{FF2B5EF4-FFF2-40B4-BE49-F238E27FC236}">
                <a16:creationId xmlns:a16="http://schemas.microsoft.com/office/drawing/2014/main" id="{BE4AE44A-7020-B6AB-705F-B7CF923D6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155917"/>
            <a:ext cx="6889544" cy="2950438"/>
          </a:xfrm>
          <a:prstGeom prst="rect">
            <a:avLst/>
          </a:prstGeom>
        </p:spPr>
      </p:pic>
      <p:sp>
        <p:nvSpPr>
          <p:cNvPr id="5" name="TextBox 4">
            <a:extLst>
              <a:ext uri="{FF2B5EF4-FFF2-40B4-BE49-F238E27FC236}">
                <a16:creationId xmlns:a16="http://schemas.microsoft.com/office/drawing/2014/main" id="{D31BF18D-057A-F12E-9447-42E49CCCF98D}"/>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88841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2160" dirty="0"/>
              <a:t>Reinforcement learning methods address the problem of how to maximise future reward by mapping states in the environment to actions and are among the most widely used tools in AI research (</a:t>
            </a:r>
            <a:r>
              <a:rPr lang="en-GB" sz="2160" dirty="0">
                <a:solidFill>
                  <a:srgbClr val="2196D1"/>
                </a:solidFill>
              </a:rPr>
              <a:t>Sutton and </a:t>
            </a:r>
            <a:r>
              <a:rPr lang="en-GB" sz="2160" dirty="0" err="1">
                <a:solidFill>
                  <a:srgbClr val="2196D1"/>
                </a:solidFill>
              </a:rPr>
              <a:t>Barto</a:t>
            </a:r>
            <a:r>
              <a:rPr lang="en-GB" sz="2160" dirty="0">
                <a:solidFill>
                  <a:srgbClr val="2196D1"/>
                </a:solidFill>
              </a:rPr>
              <a:t>, 1998</a:t>
            </a:r>
            <a:r>
              <a:rPr lang="en-GB" sz="2160" dirty="0"/>
              <a:t>). </a:t>
            </a:r>
          </a:p>
          <a:p>
            <a:endParaRPr lang="en-GB" sz="2160" dirty="0"/>
          </a:p>
          <a:p>
            <a:r>
              <a:rPr lang="en-GB" sz="2160" dirty="0"/>
              <a:t>RL methods were originally inspired by research into animal learning. In particular, developing temporal-difference (TD) methods, a critical component of many RL models, was inextricably intertwined with research into animal behaviour in conditioning experiments. </a:t>
            </a:r>
          </a:p>
          <a:p>
            <a:endParaRPr lang="en-GB" sz="2160" dirty="0"/>
          </a:p>
          <a:p>
            <a:r>
              <a:rPr lang="en-GB" sz="2000" dirty="0"/>
              <a:t>Examples of neuroscience-informed RL models include TD methods and related techniques that have gone on to supply the core technology for recent advances in AI, ranging from robotic control (</a:t>
            </a:r>
            <a:r>
              <a:rPr lang="en-GB" sz="2000" dirty="0">
                <a:solidFill>
                  <a:srgbClr val="2196D1"/>
                </a:solidFill>
              </a:rPr>
              <a:t>Hafner and </a:t>
            </a:r>
            <a:r>
              <a:rPr lang="en-GB" sz="2000" dirty="0" err="1">
                <a:solidFill>
                  <a:srgbClr val="2196D1"/>
                </a:solidFill>
              </a:rPr>
              <a:t>Riedmiller</a:t>
            </a:r>
            <a:r>
              <a:rPr lang="en-GB" sz="2000" dirty="0">
                <a:solidFill>
                  <a:srgbClr val="2196D1"/>
                </a:solidFill>
              </a:rPr>
              <a:t>, 2011</a:t>
            </a:r>
            <a:r>
              <a:rPr lang="en-GB" sz="2000" dirty="0"/>
              <a:t>) to expert play in backgammon (</a:t>
            </a:r>
            <a:r>
              <a:rPr lang="en-GB" sz="2000" dirty="0" err="1">
                <a:solidFill>
                  <a:srgbClr val="2196D1"/>
                </a:solidFill>
              </a:rPr>
              <a:t>Tesauro</a:t>
            </a:r>
            <a:r>
              <a:rPr lang="en-GB" sz="2000" dirty="0">
                <a:solidFill>
                  <a:srgbClr val="2196D1"/>
                </a:solidFill>
              </a:rPr>
              <a:t>, 1995</a:t>
            </a:r>
            <a:r>
              <a:rPr lang="en-GB" sz="2000" dirty="0"/>
              <a:t>) and Go (</a:t>
            </a:r>
            <a:r>
              <a:rPr lang="en-GB" sz="2000" dirty="0">
                <a:solidFill>
                  <a:srgbClr val="2196D1"/>
                </a:solidFill>
              </a:rPr>
              <a:t>Silver </a:t>
            </a:r>
            <a:r>
              <a:rPr lang="en-GB" sz="2000" i="1" dirty="0">
                <a:solidFill>
                  <a:srgbClr val="2196D1"/>
                </a:solidFill>
              </a:rPr>
              <a:t>et al</a:t>
            </a:r>
            <a:r>
              <a:rPr lang="en-GB" sz="2000" dirty="0">
                <a:solidFill>
                  <a:srgbClr val="2196D1"/>
                </a:solidFill>
              </a:rPr>
              <a:t>., 2016</a:t>
            </a:r>
            <a:r>
              <a:rPr lang="en-GB" sz="2000" dirty="0"/>
              <a:t>), and protein structures, AlphaFold (</a:t>
            </a:r>
            <a:r>
              <a:rPr lang="en-GB" sz="2000" dirty="0">
                <a:solidFill>
                  <a:srgbClr val="2196D1"/>
                </a:solidFill>
              </a:rPr>
              <a:t>Jumper </a:t>
            </a:r>
            <a:r>
              <a:rPr lang="en-GB" sz="2000" i="1" dirty="0">
                <a:solidFill>
                  <a:srgbClr val="2196D1"/>
                </a:solidFill>
              </a:rPr>
              <a:t>et al</a:t>
            </a:r>
            <a:r>
              <a:rPr lang="en-GB" sz="2000" dirty="0">
                <a:solidFill>
                  <a:srgbClr val="2196D1"/>
                </a:solidFill>
              </a:rPr>
              <a:t>., 2021</a:t>
            </a:r>
            <a:r>
              <a:rPr lang="en-GB" sz="2000" dirty="0"/>
              <a:t>).</a:t>
            </a:r>
          </a:p>
          <a:p>
            <a:endParaRPr lang="en-GB" sz="2160" dirty="0"/>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E7CE849C-C972-667C-45D5-C6F85015469D}"/>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553144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9" y="1537725"/>
            <a:ext cx="9391162" cy="378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911424"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2138590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420889"/>
            <a:ext cx="6236148" cy="2921620"/>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983432" y="6035746"/>
            <a:ext cx="6365845" cy="707886"/>
          </a:xfrm>
          <a:prstGeom prst="rect">
            <a:avLst/>
          </a:prstGeom>
          <a:noFill/>
        </p:spPr>
        <p:txBody>
          <a:bodyPr wrap="none" rtlCol="0">
            <a:spAutoFit/>
          </a:bodyPr>
          <a:lstStyle/>
          <a:p>
            <a:r>
              <a:rPr lang="en-GB" sz="1000" dirty="0">
                <a:latin typeface="Gill Sans MT" panose="020B0502020104020203" pitchFamily="34" charset="77"/>
              </a:rPr>
              <a:t>Original paper: </a:t>
            </a:r>
            <a:r>
              <a:rPr lang="en-GB" sz="1000" i="1" dirty="0" err="1">
                <a:latin typeface="Gill Sans MT" panose="020B0502020104020203" pitchFamily="34" charset="77"/>
              </a:rPr>
              <a:t>Su</a:t>
            </a:r>
            <a:r>
              <a:rPr lang="en-GB" sz="1000" i="1" dirty="0">
                <a:latin typeface="Gill Sans MT" panose="020B0502020104020203" pitchFamily="34" charset="77"/>
              </a:rPr>
              <a:t>, Jiawei, Danilo Vasconcellos Vargas, and </a:t>
            </a:r>
            <a:r>
              <a:rPr lang="en-GB" sz="1000" i="1" dirty="0" err="1">
                <a:latin typeface="Gill Sans MT" panose="020B0502020104020203" pitchFamily="34" charset="77"/>
              </a:rPr>
              <a:t>Kouichi</a:t>
            </a:r>
            <a:r>
              <a:rPr lang="en-GB" sz="1000" i="1" dirty="0">
                <a:latin typeface="Gill Sans MT" panose="020B0502020104020203" pitchFamily="34" charset="77"/>
              </a:rPr>
              <a:t> Sakurai. "One pixel attack for fooling deep neural networks.</a:t>
            </a:r>
            <a:br>
              <a:rPr lang="en-GB" sz="1000" i="1" dirty="0">
                <a:latin typeface="Gill Sans MT" panose="020B0502020104020203" pitchFamily="34" charset="77"/>
              </a:rPr>
            </a:br>
            <a:r>
              <a:rPr lang="en-GB" sz="1000" i="1" dirty="0">
                <a:latin typeface="Gill Sans MT" panose="020B0502020104020203" pitchFamily="34" charset="77"/>
              </a:rPr>
              <a:t>"IEEE Transactions on Evolutionary Computation (2019)</a:t>
            </a:r>
          </a:p>
          <a:p>
            <a:endParaRPr lang="en-GB" sz="1000" dirty="0">
              <a:latin typeface="Gill Sans MT" panose="020B0502020104020203" pitchFamily="34" charset="77"/>
            </a:endParaRPr>
          </a:p>
          <a:p>
            <a:r>
              <a:rPr lang="en-GB" sz="1000" dirty="0">
                <a:latin typeface="Gill Sans MT" panose="020B0502020104020203" pitchFamily="34" charset="77"/>
              </a:rPr>
              <a:t>Image source: https://</a:t>
            </a:r>
            <a:r>
              <a:rPr lang="en-GB" sz="1000" dirty="0" err="1">
                <a:latin typeface="Gill Sans MT" panose="020B0502020104020203" pitchFamily="34" charset="77"/>
              </a:rPr>
              <a:t>christophm.github.io</a:t>
            </a:r>
            <a:r>
              <a:rPr lang="en-GB" sz="1000" dirty="0">
                <a:latin typeface="Gill Sans MT" panose="020B0502020104020203" pitchFamily="34" charset="77"/>
              </a:rPr>
              <a:t>/interpretable-ml-book/</a:t>
            </a:r>
            <a:r>
              <a:rPr lang="en-GB" sz="1000" dirty="0" err="1">
                <a:latin typeface="Gill Sans MT" panose="020B0502020104020203" pitchFamily="34" charset="77"/>
              </a:rPr>
              <a:t>adversarial.html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2492896"/>
            <a:ext cx="7088656" cy="2880320"/>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911424" y="6381751"/>
            <a:ext cx="6417141" cy="400110"/>
          </a:xfrm>
          <a:prstGeom prst="rect">
            <a:avLst/>
          </a:prstGeom>
          <a:noFill/>
        </p:spPr>
        <p:txBody>
          <a:bodyPr wrap="none" rtlCol="0">
            <a:spAutoFit/>
          </a:bodyPr>
          <a:lstStyle/>
          <a:p>
            <a:r>
              <a:rPr lang="en-GB" sz="1000" dirty="0">
                <a:latin typeface="Gill Sans MT" panose="020B0502020104020203" pitchFamily="34" charset="77"/>
              </a:rPr>
              <a:t>Original paper: Explaining and Harnessing Adversarial Examples,  Ian J. Goodfellow, Jonathon </a:t>
            </a:r>
            <a:r>
              <a:rPr lang="en-GB" sz="1000" dirty="0" err="1">
                <a:latin typeface="Gill Sans MT" panose="020B0502020104020203" pitchFamily="34" charset="77"/>
              </a:rPr>
              <a:t>Shlens</a:t>
            </a:r>
            <a:r>
              <a:rPr lang="en-GB" sz="1000" dirty="0">
                <a:latin typeface="Gill Sans MT" panose="020B0502020104020203" pitchFamily="34" charset="77"/>
              </a:rPr>
              <a:t>, Christian </a:t>
            </a:r>
            <a:r>
              <a:rPr lang="en-GB" sz="1000" dirty="0" err="1">
                <a:latin typeface="Gill Sans MT" panose="020B0502020104020203" pitchFamily="34" charset="77"/>
              </a:rPr>
              <a:t>Szegedy</a:t>
            </a:r>
            <a:r>
              <a:rPr lang="en-GB" sz="1000" dirty="0">
                <a:latin typeface="Gill Sans MT" panose="020B0502020104020203" pitchFamily="34" charset="77"/>
              </a:rPr>
              <a:t>, </a:t>
            </a:r>
          </a:p>
          <a:p>
            <a:r>
              <a:rPr lang="en-GB" sz="1000" dirty="0">
                <a:latin typeface="Gill Sans MT" panose="020B0502020104020203" pitchFamily="34" charset="77"/>
              </a:rPr>
              <a:t>https://</a:t>
            </a:r>
            <a:r>
              <a:rPr lang="en-GB" sz="1000" dirty="0" err="1">
                <a:latin typeface="Gill Sans MT" panose="020B0502020104020203" pitchFamily="34" charset="77"/>
              </a:rPr>
              <a:t>arxiv.org</a:t>
            </a:r>
            <a:r>
              <a:rPr lang="en-GB" sz="1000"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6755-475D-F949-13E1-5C04D7124EFF}"/>
              </a:ext>
            </a:extLst>
          </p:cNvPr>
          <p:cNvSpPr>
            <a:spLocks noGrp="1"/>
          </p:cNvSpPr>
          <p:nvPr>
            <p:ph type="title"/>
          </p:nvPr>
        </p:nvSpPr>
        <p:spPr/>
        <p:txBody>
          <a:bodyPr/>
          <a:lstStyle/>
          <a:p>
            <a:r>
              <a:rPr lang="en-GB" dirty="0"/>
              <a:t>Training Large Language Models (LLMs)</a:t>
            </a:r>
          </a:p>
        </p:txBody>
      </p:sp>
      <p:sp>
        <p:nvSpPr>
          <p:cNvPr id="3" name="Slide Number Placeholder 2">
            <a:extLst>
              <a:ext uri="{FF2B5EF4-FFF2-40B4-BE49-F238E27FC236}">
                <a16:creationId xmlns:a16="http://schemas.microsoft.com/office/drawing/2014/main" id="{C7CD2468-C74F-8F8A-D9A5-FEACB03609D9}"/>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dirty="0"/>
          </a:p>
        </p:txBody>
      </p:sp>
      <p:pic>
        <p:nvPicPr>
          <p:cNvPr id="1026" name="Picture 2" descr="A diagram of a computer network&#10;&#10;Description automatically generated">
            <a:extLst>
              <a:ext uri="{FF2B5EF4-FFF2-40B4-BE49-F238E27FC236}">
                <a16:creationId xmlns:a16="http://schemas.microsoft.com/office/drawing/2014/main" id="{E9169DAB-EB4C-CDEA-4232-F41F0242C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749" y="1116014"/>
            <a:ext cx="6653539" cy="4987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2A2CA3-6112-D4E3-C339-4876A2E76AD2}"/>
              </a:ext>
            </a:extLst>
          </p:cNvPr>
          <p:cNvSpPr txBox="1"/>
          <p:nvPr/>
        </p:nvSpPr>
        <p:spPr>
          <a:xfrm>
            <a:off x="1602701"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211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 in AlphaFold</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a:xfrm>
            <a:off x="609600" y="1268414"/>
            <a:ext cx="6422504" cy="4968875"/>
          </a:xfrm>
        </p:spPr>
        <p:txBody>
          <a:bodyPr/>
          <a:lstStyle/>
          <a:p>
            <a:r>
              <a:rPr lang="en-GB" dirty="0"/>
              <a:t>Several components of AlphaFold's machine learning pipeline rely on supervised learning, such as predicting residue-residue distance and orientation from large datasets. </a:t>
            </a:r>
          </a:p>
          <a:p>
            <a:r>
              <a:rPr lang="en-GB" dirty="0"/>
              <a:t>However, reinforcement learning enhances predictions by providing feedback and implementing an iterative optimisation process.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7" name="Picture 2">
            <a:extLst>
              <a:ext uri="{FF2B5EF4-FFF2-40B4-BE49-F238E27FC236}">
                <a16:creationId xmlns:a16="http://schemas.microsoft.com/office/drawing/2014/main" id="{27A0C53C-7814-7883-2078-4BC7D96A8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928" y="692696"/>
            <a:ext cx="4248472" cy="5556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F96FE-8D7C-CE9A-7970-5F24943D8144}"/>
              </a:ext>
            </a:extLst>
          </p:cNvPr>
          <p:cNvSpPr txBox="1"/>
          <p:nvPr/>
        </p:nvSpPr>
        <p:spPr>
          <a:xfrm>
            <a:off x="609600" y="6351558"/>
            <a:ext cx="6098146" cy="400110"/>
          </a:xfrm>
          <a:prstGeom prst="rect">
            <a:avLst/>
          </a:prstGeom>
          <a:noFill/>
        </p:spPr>
        <p:txBody>
          <a:bodyPr wrap="square">
            <a:spAutoFit/>
          </a:bodyPr>
          <a:lstStyle/>
          <a:p>
            <a:r>
              <a:rPr lang="en-GB" sz="1000" b="0" i="0" u="none" strike="noStrike" dirty="0">
                <a:solidFill>
                  <a:srgbClr val="212121"/>
                </a:solidFill>
                <a:effectLst/>
                <a:latin typeface="Gill Sans MT" panose="020B0502020104020203" pitchFamily="34" charset="77"/>
              </a:rPr>
              <a:t>Image source: Altman RB. A Holy Grail - The Prediction of Protein Structure. N Engl J Med. 2023 Oct 12;389(15):1431-1434. </a:t>
            </a:r>
            <a:r>
              <a:rPr lang="en-GB" sz="1000" b="0" i="0" u="none" strike="noStrike" dirty="0" err="1">
                <a:solidFill>
                  <a:srgbClr val="212121"/>
                </a:solidFill>
                <a:effectLst/>
                <a:latin typeface="Gill Sans MT" panose="020B0502020104020203" pitchFamily="34" charset="77"/>
              </a:rPr>
              <a:t>doi</a:t>
            </a:r>
            <a:r>
              <a:rPr lang="en-GB" sz="1000" b="0" i="0" u="none" strike="noStrike" dirty="0">
                <a:solidFill>
                  <a:srgbClr val="212121"/>
                </a:solidFill>
                <a:effectLst/>
                <a:latin typeface="Gill Sans MT" panose="020B0502020104020203" pitchFamily="34" charset="77"/>
              </a:rPr>
              <a:t>: 10.1056/NEJMcibr2307735. </a:t>
            </a:r>
            <a:endParaRPr lang="en-GB" sz="1000" dirty="0">
              <a:latin typeface="Gill Sans MT" panose="020B0502020104020203" pitchFamily="34" charset="77"/>
            </a:endParaRPr>
          </a:p>
        </p:txBody>
      </p:sp>
    </p:spTree>
    <p:extLst>
      <p:ext uri="{BB962C8B-B14F-4D97-AF65-F5344CB8AC3E}">
        <p14:creationId xmlns:p14="http://schemas.microsoft.com/office/powerpoint/2010/main" val="40378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2160" dirty="0"/>
              <a:t>The brain does not learn by implementing a single, global optimisation principle within a uniform and undifferentiated neural network (</a:t>
            </a:r>
            <a:r>
              <a:rPr lang="en-GB" sz="2160" dirty="0" err="1">
                <a:solidFill>
                  <a:srgbClr val="2196D1"/>
                </a:solidFill>
              </a:rPr>
              <a:t>Marblestone</a:t>
            </a:r>
            <a:r>
              <a:rPr lang="en-GB" sz="2160" dirty="0">
                <a:solidFill>
                  <a:srgbClr val="2196D1"/>
                </a:solidFill>
              </a:rPr>
              <a:t> et al., 2016</a:t>
            </a:r>
            <a:r>
              <a:rPr lang="en-GB" sz="2160" dirty="0"/>
              <a:t>). </a:t>
            </a:r>
          </a:p>
          <a:p>
            <a:r>
              <a:rPr lang="en-GB" sz="2160" dirty="0"/>
              <a:t>Biological brains are modular, with distinct but interacting subsystems underpinning key functions such as memory, language, and cognitive control (</a:t>
            </a:r>
            <a:r>
              <a:rPr lang="en-GB" sz="2160" dirty="0">
                <a:solidFill>
                  <a:srgbClr val="2196D1"/>
                </a:solidFill>
              </a:rPr>
              <a:t>Anderson et al., 2004; Shallice, 1988</a:t>
            </a:r>
            <a:r>
              <a:rPr lang="en-GB" sz="2160" dirty="0"/>
              <a:t>). </a:t>
            </a:r>
          </a:p>
          <a:p>
            <a:endParaRPr lang="en-GB" sz="2160" dirty="0"/>
          </a:p>
          <a:p>
            <a:r>
              <a:rPr lang="en-GB" sz="2160" dirty="0"/>
              <a:t>One illustrative example is recent AI work on attention. Until recently, most CNN models worked directly on entire images or video frames, with equal priority given to all image pixels at the earliest processing stage.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2160" dirty="0"/>
              <a:t>Rather than processing all input in parallel, visual attention shifts strategically among locations and objects, centring processing resources and representational coordinates on a series of regions in turn (</a:t>
            </a:r>
            <a:r>
              <a:rPr lang="en-GB" sz="2160" dirty="0">
                <a:solidFill>
                  <a:srgbClr val="2196D1"/>
                </a:solidFill>
              </a:rPr>
              <a:t>Koch and Ullman, 1985; Moore and </a:t>
            </a:r>
            <a:r>
              <a:rPr lang="en-GB" sz="2160" dirty="0" err="1">
                <a:solidFill>
                  <a:srgbClr val="2196D1"/>
                </a:solidFill>
              </a:rPr>
              <a:t>Zirnsak</a:t>
            </a:r>
            <a:r>
              <a:rPr lang="en-GB" sz="2160" dirty="0">
                <a:solidFill>
                  <a:srgbClr val="2196D1"/>
                </a:solidFill>
              </a:rPr>
              <a:t>, 2017; Posner and Petersen, 1990</a:t>
            </a:r>
            <a:r>
              <a:rPr lang="en-GB" sz="2160" dirty="0"/>
              <a:t>).</a:t>
            </a:r>
          </a:p>
          <a:p>
            <a:r>
              <a:rPr lang="en-GB" sz="2160" dirty="0"/>
              <a:t>Detailed neurocomputational models have shown how this piecemeal approach benefits behaviour, by prioritising and isolating the information that is relevant at any given moment (</a:t>
            </a:r>
            <a:r>
              <a:rPr lang="en-GB" sz="2160" dirty="0" err="1">
                <a:solidFill>
                  <a:srgbClr val="2196D1"/>
                </a:solidFill>
              </a:rPr>
              <a:t>Olshausen</a:t>
            </a:r>
            <a:r>
              <a:rPr lang="en-GB" sz="2160" dirty="0">
                <a:solidFill>
                  <a:srgbClr val="2196D1"/>
                </a:solidFill>
              </a:rPr>
              <a:t> et al., 1993; Salinas and Abbott, 1997</a:t>
            </a:r>
            <a:r>
              <a:rPr lang="en-GB" sz="2160" dirty="0"/>
              <a:t>). </a:t>
            </a:r>
          </a:p>
          <a:p>
            <a:r>
              <a:rPr lang="en-GB" sz="2160" dirty="0"/>
              <a:t>One such network used this selective attentional mechanism to ignore irrelevant objects in a scene, allowing it to perform well in challenging object classification tasks in the presence of clutter (</a:t>
            </a:r>
            <a:r>
              <a:rPr lang="en-GB" sz="2160" dirty="0" err="1">
                <a:solidFill>
                  <a:srgbClr val="2196D1"/>
                </a:solidFill>
              </a:rPr>
              <a:t>Mnih</a:t>
            </a:r>
            <a:r>
              <a:rPr lang="en-GB" sz="2160" dirty="0">
                <a:solidFill>
                  <a:srgbClr val="2196D1"/>
                </a:solidFill>
              </a:rPr>
              <a:t> et al., 2014</a:t>
            </a:r>
            <a:r>
              <a:rPr lang="en-GB" sz="2160" dirty="0"/>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6" name="TextBox 5">
            <a:extLst>
              <a:ext uri="{FF2B5EF4-FFF2-40B4-BE49-F238E27FC236}">
                <a16:creationId xmlns:a16="http://schemas.microsoft.com/office/drawing/2014/main" id="{AD39B0CE-7296-4657-3C0C-8868B5FFEDA1}"/>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43226</TotalTime>
  <Words>4260</Words>
  <Application>Microsoft Macintosh PowerPoint</Application>
  <PresentationFormat>Widescreen</PresentationFormat>
  <Paragraphs>351</Paragraphs>
  <Slides>64</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64</vt:i4>
      </vt:variant>
      <vt:variant>
        <vt:lpstr>Custom Shows</vt:lpstr>
      </vt:variant>
      <vt:variant>
        <vt:i4>1</vt:i4>
      </vt:variant>
    </vt:vector>
  </HeadingPairs>
  <TitlesOfParts>
    <vt:vector size="77" baseType="lpstr">
      <vt:lpstr>ＭＳ Ｐゴシック</vt:lpstr>
      <vt:lpstr>Arial</vt:lpstr>
      <vt:lpstr>Calibri</vt:lpstr>
      <vt:lpstr>Cambria Math</vt:lpstr>
      <vt:lpstr>ff3</vt:lpstr>
      <vt:lpstr>Gill Sans MT</vt:lpstr>
      <vt:lpstr>Helvetica</vt:lpstr>
      <vt:lpstr>Helvetica Neue</vt:lpstr>
      <vt:lpstr>Helvetica Neue LT Std 45 Light</vt:lpstr>
      <vt:lpstr>LucidaGrande</vt:lpstr>
      <vt:lpstr>Verdana</vt:lpstr>
      <vt:lpstr>CCSR</vt:lpstr>
      <vt:lpstr>PowerPoint Presentation</vt:lpstr>
      <vt:lpstr>Neuroscience and AI</vt:lpstr>
      <vt:lpstr>Transferrable ideas from neuroscience </vt:lpstr>
      <vt:lpstr>Deep learning and biological systems</vt:lpstr>
      <vt:lpstr>Reinforcement learning (RL)</vt:lpstr>
      <vt:lpstr>Reinforcement learning</vt:lpstr>
      <vt:lpstr>Reinforcement learning in AlphaFold</vt:lpstr>
      <vt:lpstr>Attention-based models</vt:lpstr>
      <vt:lpstr>CNNs and attention</vt:lpstr>
      <vt:lpstr>Selective attention</vt:lpstr>
      <vt:lpstr>Attention-based models and Transformers</vt:lpstr>
      <vt:lpstr>Standard neural networks</vt:lpstr>
      <vt:lpstr>A self-attention network*</vt:lpstr>
      <vt:lpstr>Self-attention*</vt:lpstr>
      <vt:lpstr>Computing attention weights**</vt:lpstr>
      <vt:lpstr>Computing attention weights**</vt:lpstr>
      <vt:lpstr>Self-attention in matrix form**</vt:lpstr>
      <vt:lpstr>Multi-head attention**</vt:lpstr>
      <vt:lpstr>Transformer layers*</vt:lpstr>
      <vt:lpstr>Transformer layers*</vt:lpstr>
      <vt:lpstr>Bidirectional Encoder Representations from Transformers (BERT)</vt:lpstr>
      <vt:lpstr>Pre-training</vt:lpstr>
      <vt:lpstr>Working memory</vt:lpstr>
      <vt:lpstr>Continual learning</vt:lpstr>
      <vt:lpstr>Neuroimaging and continual learning</vt:lpstr>
      <vt:lpstr>AI in neuroscience </vt:lpstr>
      <vt:lpstr>Applications of ML to diagnosis and treatment of neurodegenerative diseases</vt:lpstr>
      <vt:lpstr>ML and Electronic Healthcare Records Analysis</vt:lpstr>
      <vt:lpstr>ML for predicting the progression of disease</vt:lpstr>
      <vt:lpstr>ML in precision health and care</vt:lpstr>
      <vt:lpstr>UTI risk analysis</vt:lpstr>
      <vt:lpstr>Some other practical/useful methods and techniques</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Sparse autoencoders</vt:lpstr>
      <vt:lpstr>Sparse autoencoders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Sampling and Monte Carlo methods</vt:lpstr>
      <vt:lpstr>Recurrent models </vt:lpstr>
      <vt:lpstr>Generative Adversarial Networks*</vt:lpstr>
      <vt:lpstr>Diffusion models* </vt:lpstr>
      <vt:lpstr>Adversarial Examples</vt:lpstr>
      <vt:lpstr>A linear adversarial example*</vt:lpstr>
      <vt:lpstr>Training Large Language Models (LLMs)</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282</cp:revision>
  <cp:lastPrinted>2018-10-01T18:07:26Z</cp:lastPrinted>
  <dcterms:created xsi:type="dcterms:W3CDTF">2015-10-05T13:27:19Z</dcterms:created>
  <dcterms:modified xsi:type="dcterms:W3CDTF">2024-12-28T12:02:54Z</dcterms:modified>
  <cp:category/>
</cp:coreProperties>
</file>